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2"/>
  </p:notesMasterIdLst>
  <p:handoutMasterIdLst>
    <p:handoutMasterId r:id="rId63"/>
  </p:handoutMasterIdLst>
  <p:sldIdLst>
    <p:sldId id="280" r:id="rId2"/>
    <p:sldId id="328" r:id="rId3"/>
    <p:sldId id="329" r:id="rId4"/>
    <p:sldId id="281" r:id="rId5"/>
    <p:sldId id="300" r:id="rId6"/>
    <p:sldId id="285" r:id="rId7"/>
    <p:sldId id="299" r:id="rId8"/>
    <p:sldId id="283" r:id="rId9"/>
    <p:sldId id="284" r:id="rId10"/>
    <p:sldId id="301" r:id="rId11"/>
    <p:sldId id="330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1" r:id="rId20"/>
    <p:sldId id="313" r:id="rId21"/>
    <p:sldId id="314" r:id="rId22"/>
    <p:sldId id="310" r:id="rId23"/>
    <p:sldId id="349" r:id="rId24"/>
    <p:sldId id="289" r:id="rId25"/>
    <p:sldId id="290" r:id="rId26"/>
    <p:sldId id="325" r:id="rId27"/>
    <p:sldId id="291" r:id="rId28"/>
    <p:sldId id="292" r:id="rId29"/>
    <p:sldId id="293" r:id="rId30"/>
    <p:sldId id="295" r:id="rId31"/>
    <p:sldId id="294" r:id="rId32"/>
    <p:sldId id="340" r:id="rId33"/>
    <p:sldId id="341" r:id="rId34"/>
    <p:sldId id="342" r:id="rId35"/>
    <p:sldId id="343" r:id="rId36"/>
    <p:sldId id="345" r:id="rId37"/>
    <p:sldId id="346" r:id="rId38"/>
    <p:sldId id="347" r:id="rId39"/>
    <p:sldId id="333" r:id="rId40"/>
    <p:sldId id="334" r:id="rId41"/>
    <p:sldId id="335" r:id="rId42"/>
    <p:sldId id="332" r:id="rId43"/>
    <p:sldId id="331" r:id="rId44"/>
    <p:sldId id="336" r:id="rId45"/>
    <p:sldId id="296" r:id="rId46"/>
    <p:sldId id="297" r:id="rId47"/>
    <p:sldId id="337" r:id="rId48"/>
    <p:sldId id="338" r:id="rId49"/>
    <p:sldId id="319" r:id="rId50"/>
    <p:sldId id="315" r:id="rId51"/>
    <p:sldId id="316" r:id="rId52"/>
    <p:sldId id="317" r:id="rId53"/>
    <p:sldId id="318" r:id="rId54"/>
    <p:sldId id="320" r:id="rId55"/>
    <p:sldId id="322" r:id="rId56"/>
    <p:sldId id="323" r:id="rId57"/>
    <p:sldId id="348" r:id="rId58"/>
    <p:sldId id="324" r:id="rId59"/>
    <p:sldId id="326" r:id="rId60"/>
    <p:sldId id="321" r:id="rId61"/>
  </p:sldIdLst>
  <p:sldSz cx="9144000" cy="6858000" type="screen4x3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49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662FE-12AC-4CFF-8262-DD04ACA4B8CA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AF53E67-2D5D-43B3-9739-1FCAC112B57E}">
      <dgm:prSet phldrT="[Szöveg]" custT="1"/>
      <dgm:spPr/>
      <dgm:t>
        <a:bodyPr/>
        <a:lstStyle/>
        <a:p>
          <a:r>
            <a:rPr lang="hu-HU" sz="2800" u="sng" dirty="0" err="1" smtClean="0">
              <a:solidFill>
                <a:schemeClr val="tx1"/>
              </a:solidFill>
            </a:rPr>
            <a:t>Termékdíjfizetés</a:t>
          </a:r>
          <a:endParaRPr lang="hu-HU" sz="2800" u="sng" dirty="0">
            <a:solidFill>
              <a:schemeClr val="tx1"/>
            </a:solidFill>
          </a:endParaRPr>
        </a:p>
      </dgm:t>
    </dgm:pt>
    <dgm:pt modelId="{128AD055-BE64-4AD7-8424-5E6A76F0676C}" type="parTrans" cxnId="{136B5CB6-A802-46A2-9441-FC669BB53C7F}">
      <dgm:prSet/>
      <dgm:spPr/>
      <dgm:t>
        <a:bodyPr/>
        <a:lstStyle/>
        <a:p>
          <a:endParaRPr lang="hu-HU"/>
        </a:p>
      </dgm:t>
    </dgm:pt>
    <dgm:pt modelId="{D9DE94E0-C886-4C13-9680-E0627908778A}" type="sibTrans" cxnId="{136B5CB6-A802-46A2-9441-FC669BB53C7F}">
      <dgm:prSet/>
      <dgm:spPr/>
      <dgm:t>
        <a:bodyPr/>
        <a:lstStyle/>
        <a:p>
          <a:endParaRPr lang="hu-HU"/>
        </a:p>
      </dgm:t>
    </dgm:pt>
    <dgm:pt modelId="{0FFD19CE-A945-4CDD-BC32-C8931C54CFD4}">
      <dgm:prSet phldrT="[Szöveg]" custT="1"/>
      <dgm:spPr/>
      <dgm:t>
        <a:bodyPr/>
        <a:lstStyle/>
        <a:p>
          <a:r>
            <a:rPr lang="hu-HU" sz="1800" b="0" dirty="0" smtClean="0">
              <a:solidFill>
                <a:schemeClr val="tx1"/>
              </a:solidFill>
            </a:rPr>
            <a:t>Teljes díjtétel (ezek vagyunk Mi)</a:t>
          </a:r>
          <a:endParaRPr lang="hu-HU" sz="1800" b="0" dirty="0">
            <a:solidFill>
              <a:schemeClr val="tx1"/>
            </a:solidFill>
          </a:endParaRPr>
        </a:p>
      </dgm:t>
    </dgm:pt>
    <dgm:pt modelId="{D6E658FC-AEC6-402A-9D31-9C0717B974B3}" type="parTrans" cxnId="{509F4574-177C-41A0-A912-B86E10B6DDCE}">
      <dgm:prSet/>
      <dgm:spPr/>
      <dgm:t>
        <a:bodyPr/>
        <a:lstStyle/>
        <a:p>
          <a:endParaRPr lang="hu-HU"/>
        </a:p>
      </dgm:t>
    </dgm:pt>
    <dgm:pt modelId="{19F680F1-1B67-49BF-87CA-0B8F8EDABE14}" type="sibTrans" cxnId="{509F4574-177C-41A0-A912-B86E10B6DDCE}">
      <dgm:prSet/>
      <dgm:spPr/>
      <dgm:t>
        <a:bodyPr/>
        <a:lstStyle/>
        <a:p>
          <a:endParaRPr lang="hu-HU"/>
        </a:p>
      </dgm:t>
    </dgm:pt>
    <dgm:pt modelId="{B1491B71-FAE1-4A72-8CC1-13FAAB266D11}">
      <dgm:prSet phldrT="[Szöveg]" custT="1"/>
      <dgm:spPr/>
      <dgm:t>
        <a:bodyPr/>
        <a:lstStyle/>
        <a:p>
          <a:r>
            <a:rPr lang="hu-HU" sz="1800" b="0" dirty="0" smtClean="0">
              <a:solidFill>
                <a:schemeClr val="tx1"/>
              </a:solidFill>
            </a:rPr>
            <a:t>Átalány (mezőgazdasági, csekély, gépjármű)</a:t>
          </a:r>
          <a:endParaRPr lang="hu-HU" sz="1800" b="0" dirty="0">
            <a:solidFill>
              <a:schemeClr val="tx1"/>
            </a:solidFill>
          </a:endParaRPr>
        </a:p>
      </dgm:t>
    </dgm:pt>
    <dgm:pt modelId="{F967B88C-162B-4987-BCA8-36DA463D158B}" type="parTrans" cxnId="{40EEE662-AF23-4E2F-88A1-7E74D23A572C}">
      <dgm:prSet/>
      <dgm:spPr/>
      <dgm:t>
        <a:bodyPr/>
        <a:lstStyle/>
        <a:p>
          <a:endParaRPr lang="hu-HU"/>
        </a:p>
      </dgm:t>
    </dgm:pt>
    <dgm:pt modelId="{9808EBEB-0307-4DF2-80A8-273903BD8BC8}" type="sibTrans" cxnId="{40EEE662-AF23-4E2F-88A1-7E74D23A572C}">
      <dgm:prSet/>
      <dgm:spPr/>
      <dgm:t>
        <a:bodyPr/>
        <a:lstStyle/>
        <a:p>
          <a:endParaRPr lang="hu-HU"/>
        </a:p>
      </dgm:t>
    </dgm:pt>
    <dgm:pt modelId="{65EAD832-43F5-4301-B699-22E3CA3FC1AF}">
      <dgm:prSet phldrT="[Szöveg]" custT="1"/>
      <dgm:spPr/>
      <dgm:t>
        <a:bodyPr/>
        <a:lstStyle/>
        <a:p>
          <a:r>
            <a:rPr lang="hu-HU" sz="2800" u="sng" dirty="0" smtClean="0">
              <a:solidFill>
                <a:schemeClr val="tx1"/>
              </a:solidFill>
            </a:rPr>
            <a:t>Nincs díjfizetés</a:t>
          </a:r>
          <a:endParaRPr lang="hu-HU" sz="2800" u="sng" dirty="0">
            <a:solidFill>
              <a:schemeClr val="tx1"/>
            </a:solidFill>
          </a:endParaRPr>
        </a:p>
      </dgm:t>
    </dgm:pt>
    <dgm:pt modelId="{520D5F0C-9F2E-4ED7-88B9-D59BAA16D876}" type="parTrans" cxnId="{21C68013-329C-4B41-BC28-EB181DE116ED}">
      <dgm:prSet/>
      <dgm:spPr/>
      <dgm:t>
        <a:bodyPr/>
        <a:lstStyle/>
        <a:p>
          <a:endParaRPr lang="hu-HU"/>
        </a:p>
      </dgm:t>
    </dgm:pt>
    <dgm:pt modelId="{080A1154-E37C-446D-A8F3-34A567658FF3}" type="sibTrans" cxnId="{21C68013-329C-4B41-BC28-EB181DE116ED}">
      <dgm:prSet/>
      <dgm:spPr/>
      <dgm:t>
        <a:bodyPr/>
        <a:lstStyle/>
        <a:p>
          <a:endParaRPr lang="hu-HU"/>
        </a:p>
      </dgm:t>
    </dgm:pt>
    <dgm:pt modelId="{604005AE-7CDA-4A7E-BDE5-AD560EBA712F}">
      <dgm:prSet phldrT="[Szöveg]" custT="1"/>
      <dgm:spPr/>
      <dgm:t>
        <a:bodyPr/>
        <a:lstStyle/>
        <a:p>
          <a:r>
            <a:rPr lang="hu-HU" sz="2000" b="0" dirty="0" smtClean="0">
              <a:solidFill>
                <a:schemeClr val="tx1"/>
              </a:solidFill>
            </a:rPr>
            <a:t>Nyilatkozat</a:t>
          </a:r>
          <a:endParaRPr lang="hu-HU" sz="2000" b="0" dirty="0">
            <a:solidFill>
              <a:schemeClr val="tx1"/>
            </a:solidFill>
          </a:endParaRPr>
        </a:p>
      </dgm:t>
    </dgm:pt>
    <dgm:pt modelId="{9B75C500-2F45-485D-870C-0A18222C38B4}" type="parTrans" cxnId="{A0878F6F-1E89-45DC-94B6-C1CCD7D2F769}">
      <dgm:prSet/>
      <dgm:spPr/>
      <dgm:t>
        <a:bodyPr/>
        <a:lstStyle/>
        <a:p>
          <a:endParaRPr lang="hu-HU"/>
        </a:p>
      </dgm:t>
    </dgm:pt>
    <dgm:pt modelId="{1B3C9150-C758-4E85-855E-B56CB75E9906}" type="sibTrans" cxnId="{A0878F6F-1E89-45DC-94B6-C1CCD7D2F769}">
      <dgm:prSet/>
      <dgm:spPr/>
      <dgm:t>
        <a:bodyPr/>
        <a:lstStyle/>
        <a:p>
          <a:endParaRPr lang="hu-HU"/>
        </a:p>
      </dgm:t>
    </dgm:pt>
    <dgm:pt modelId="{F8E00555-6D36-4EC0-8A82-1A081E58A304}">
      <dgm:prSet phldrT="[Szöveg]" custT="1"/>
      <dgm:spPr/>
      <dgm:t>
        <a:bodyPr/>
        <a:lstStyle/>
        <a:p>
          <a:r>
            <a:rPr lang="hu-HU" sz="2000" dirty="0" smtClean="0">
              <a:solidFill>
                <a:schemeClr val="tx1"/>
              </a:solidFill>
            </a:rPr>
            <a:t>Átvállalás</a:t>
          </a:r>
          <a:endParaRPr lang="hu-HU" sz="2000" dirty="0">
            <a:solidFill>
              <a:schemeClr val="tx1"/>
            </a:solidFill>
          </a:endParaRPr>
        </a:p>
      </dgm:t>
    </dgm:pt>
    <dgm:pt modelId="{72E6B1CF-6932-4CA8-BB27-204C9E6D0C3B}" type="parTrans" cxnId="{7F35F822-45C4-400C-A31A-127805ACC2A0}">
      <dgm:prSet/>
      <dgm:spPr/>
      <dgm:t>
        <a:bodyPr/>
        <a:lstStyle/>
        <a:p>
          <a:endParaRPr lang="hu-HU"/>
        </a:p>
      </dgm:t>
    </dgm:pt>
    <dgm:pt modelId="{E7E40E54-3CC5-4553-8321-FABCCE41DCEB}" type="sibTrans" cxnId="{7F35F822-45C4-400C-A31A-127805ACC2A0}">
      <dgm:prSet/>
      <dgm:spPr/>
      <dgm:t>
        <a:bodyPr/>
        <a:lstStyle/>
        <a:p>
          <a:endParaRPr lang="hu-HU"/>
        </a:p>
      </dgm:t>
    </dgm:pt>
    <dgm:pt modelId="{7A792C13-059A-499F-BAC3-96EB63D79C70}">
      <dgm:prSet phldrT="[Szöveg]" custT="1"/>
      <dgm:spPr/>
      <dgm:t>
        <a:bodyPr/>
        <a:lstStyle/>
        <a:p>
          <a:r>
            <a:rPr lang="hu-HU" sz="2800" u="sng" dirty="0" smtClean="0">
              <a:solidFill>
                <a:schemeClr val="tx1"/>
              </a:solidFill>
            </a:rPr>
            <a:t>Fizetés és levonás</a:t>
          </a:r>
          <a:endParaRPr lang="hu-HU" sz="2800" u="sng" dirty="0">
            <a:solidFill>
              <a:schemeClr val="tx1"/>
            </a:solidFill>
          </a:endParaRPr>
        </a:p>
      </dgm:t>
    </dgm:pt>
    <dgm:pt modelId="{84BBC103-4E6B-4286-8437-5995C4C49049}" type="parTrans" cxnId="{2AE413F1-3BE7-468A-8E9A-3C9AA964F3F2}">
      <dgm:prSet/>
      <dgm:spPr/>
      <dgm:t>
        <a:bodyPr/>
        <a:lstStyle/>
        <a:p>
          <a:endParaRPr lang="hu-HU"/>
        </a:p>
      </dgm:t>
    </dgm:pt>
    <dgm:pt modelId="{4950CFAF-8E59-4B1B-B65F-7156C8C6131B}" type="sibTrans" cxnId="{2AE413F1-3BE7-468A-8E9A-3C9AA964F3F2}">
      <dgm:prSet/>
      <dgm:spPr/>
      <dgm:t>
        <a:bodyPr/>
        <a:lstStyle/>
        <a:p>
          <a:endParaRPr lang="hu-HU"/>
        </a:p>
      </dgm:t>
    </dgm:pt>
    <dgm:pt modelId="{B6678815-D1DD-44BF-A1AA-F44C067D0B34}">
      <dgm:prSet phldrT="[Szöveg]" custT="1"/>
      <dgm:spPr/>
      <dgm:t>
        <a:bodyPr/>
        <a:lstStyle/>
        <a:p>
          <a:r>
            <a:rPr lang="hu-HU" sz="2000" dirty="0" smtClean="0">
              <a:solidFill>
                <a:schemeClr val="tx1"/>
              </a:solidFill>
            </a:rPr>
            <a:t>Visszaigénylés</a:t>
          </a:r>
          <a:endParaRPr lang="hu-HU" sz="2000" dirty="0">
            <a:solidFill>
              <a:schemeClr val="tx1"/>
            </a:solidFill>
          </a:endParaRPr>
        </a:p>
      </dgm:t>
    </dgm:pt>
    <dgm:pt modelId="{EBC2FFF3-2C2F-421D-A130-537043C7C94F}" type="parTrans" cxnId="{679481E1-FD79-46E3-87FC-702ABCF5697C}">
      <dgm:prSet/>
      <dgm:spPr/>
      <dgm:t>
        <a:bodyPr/>
        <a:lstStyle/>
        <a:p>
          <a:endParaRPr lang="hu-HU"/>
        </a:p>
      </dgm:t>
    </dgm:pt>
    <dgm:pt modelId="{336C6C75-94FD-4121-87AC-0ABB739C30B1}" type="sibTrans" cxnId="{679481E1-FD79-46E3-87FC-702ABCF5697C}">
      <dgm:prSet/>
      <dgm:spPr/>
      <dgm:t>
        <a:bodyPr/>
        <a:lstStyle/>
        <a:p>
          <a:endParaRPr lang="hu-HU"/>
        </a:p>
      </dgm:t>
    </dgm:pt>
    <dgm:pt modelId="{9801641F-882E-496E-97FE-B7FF77C05FA9}">
      <dgm:prSet phldrT="[Szöveg]" custT="1"/>
      <dgm:spPr/>
      <dgm:t>
        <a:bodyPr/>
        <a:lstStyle/>
        <a:p>
          <a:r>
            <a:rPr lang="hu-HU" sz="1800" b="0" dirty="0" smtClean="0">
              <a:solidFill>
                <a:schemeClr val="tx1"/>
              </a:solidFill>
            </a:rPr>
            <a:t>Egyéni hulladékkezelés díjtétel</a:t>
          </a:r>
          <a:r>
            <a:rPr lang="hu-HU" sz="2000" b="0" dirty="0" smtClean="0">
              <a:solidFill>
                <a:schemeClr val="tx1"/>
              </a:solidFill>
            </a:rPr>
            <a:t>e</a:t>
          </a:r>
          <a:endParaRPr lang="hu-HU" sz="2000" b="0" dirty="0">
            <a:solidFill>
              <a:schemeClr val="tx1"/>
            </a:solidFill>
          </a:endParaRPr>
        </a:p>
      </dgm:t>
    </dgm:pt>
    <dgm:pt modelId="{7A16D6AA-D5A8-4B5C-8EEC-2AB4B9EC063D}" type="parTrans" cxnId="{058E7FFD-C4E7-483D-89DB-707593BD373B}">
      <dgm:prSet/>
      <dgm:spPr/>
      <dgm:t>
        <a:bodyPr/>
        <a:lstStyle/>
        <a:p>
          <a:endParaRPr lang="hu-HU"/>
        </a:p>
      </dgm:t>
    </dgm:pt>
    <dgm:pt modelId="{C268F047-8790-4B1E-A68A-6DAB5AD394C9}" type="sibTrans" cxnId="{058E7FFD-C4E7-483D-89DB-707593BD373B}">
      <dgm:prSet/>
      <dgm:spPr/>
      <dgm:t>
        <a:bodyPr/>
        <a:lstStyle/>
        <a:p>
          <a:endParaRPr lang="hu-HU"/>
        </a:p>
      </dgm:t>
    </dgm:pt>
    <dgm:pt modelId="{A606C9DE-D11E-4EE2-A547-9B3E4FC1D1E8}">
      <dgm:prSet phldrT="[Szöveg]" custT="1"/>
      <dgm:spPr/>
      <dgm:t>
        <a:bodyPr/>
        <a:lstStyle/>
        <a:p>
          <a:r>
            <a:rPr lang="hu-HU" sz="2000" dirty="0" smtClean="0">
              <a:solidFill>
                <a:schemeClr val="tx1"/>
              </a:solidFill>
            </a:rPr>
            <a:t>Termékdíj raktár</a:t>
          </a:r>
          <a:endParaRPr lang="hu-HU" sz="2000" dirty="0">
            <a:solidFill>
              <a:schemeClr val="tx1"/>
            </a:solidFill>
          </a:endParaRPr>
        </a:p>
      </dgm:t>
    </dgm:pt>
    <dgm:pt modelId="{67C89F0D-7F9B-44B3-A1FA-2457ED14D98C}" type="parTrans" cxnId="{D2D050AB-9E60-4943-B4EF-716E74F71F3D}">
      <dgm:prSet/>
      <dgm:spPr/>
      <dgm:t>
        <a:bodyPr/>
        <a:lstStyle/>
        <a:p>
          <a:endParaRPr lang="hu-HU"/>
        </a:p>
      </dgm:t>
    </dgm:pt>
    <dgm:pt modelId="{E56CB388-9A71-4024-807F-80CFA04A9B5B}" type="sibTrans" cxnId="{D2D050AB-9E60-4943-B4EF-716E74F71F3D}">
      <dgm:prSet/>
      <dgm:spPr/>
      <dgm:t>
        <a:bodyPr/>
        <a:lstStyle/>
        <a:p>
          <a:endParaRPr lang="hu-HU"/>
        </a:p>
      </dgm:t>
    </dgm:pt>
    <dgm:pt modelId="{6D67B1E4-21B6-44C5-8364-AFDB295FF6EA}" type="pres">
      <dgm:prSet presAssocID="{EBE662FE-12AC-4CFF-8262-DD04ACA4B8C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5F3A187-D6DF-4493-A178-27A24AF9FF2F}" type="pres">
      <dgm:prSet presAssocID="{EBE662FE-12AC-4CFF-8262-DD04ACA4B8CA}" presName="dummyMaxCanvas" presStyleCnt="0">
        <dgm:presLayoutVars/>
      </dgm:prSet>
      <dgm:spPr/>
      <dgm:t>
        <a:bodyPr/>
        <a:lstStyle/>
        <a:p>
          <a:endParaRPr lang="hu-HU"/>
        </a:p>
      </dgm:t>
    </dgm:pt>
    <dgm:pt modelId="{11802E6F-6497-410F-8491-C8631F3F79B7}" type="pres">
      <dgm:prSet presAssocID="{EBE662FE-12AC-4CFF-8262-DD04ACA4B8CA}" presName="ThreeNodes_1" presStyleLbl="node1" presStyleIdx="0" presStyleCnt="3" custScaleX="10748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7F41EDA-E7FE-480B-885F-6CFAE3457D0C}" type="pres">
      <dgm:prSet presAssocID="{EBE662FE-12AC-4CFF-8262-DD04ACA4B8CA}" presName="ThreeNodes_2" presStyleLbl="node1" presStyleIdx="1" presStyleCnt="3" custScaleX="105881" custLinFactNeighborX="-267" custLinFactNeighborY="21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077DFBD-E86A-49BC-AFF9-03F020576230}" type="pres">
      <dgm:prSet presAssocID="{EBE662FE-12AC-4CFF-8262-DD04ACA4B8CA}" presName="ThreeNodes_3" presStyleLbl="node1" presStyleIdx="2" presStyleCnt="3" custScaleX="105508" custScaleY="93700" custLinFactNeighborX="7205" custLinFactNeighborY="1965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8BDDD9-2BF3-45C0-B65F-86ADF2975743}" type="pres">
      <dgm:prSet presAssocID="{EBE662FE-12AC-4CFF-8262-DD04ACA4B8CA}" presName="ThreeConn_1-2" presStyleLbl="fgAccFollowNode1" presStyleIdx="0" presStyleCnt="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D26152DD-0627-4DBC-8689-2B655CB23F04}" type="pres">
      <dgm:prSet presAssocID="{EBE662FE-12AC-4CFF-8262-DD04ACA4B8CA}" presName="ThreeConn_2-3" presStyleLbl="fgAccFollowNode1" presStyleIdx="1" presStyleCnt="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F44F1BD8-6669-4ECD-A4C1-808BAD5FE1E1}" type="pres">
      <dgm:prSet presAssocID="{EBE662FE-12AC-4CFF-8262-DD04ACA4B8C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EC94DC-609B-474D-A1A3-761548645379}" type="pres">
      <dgm:prSet presAssocID="{EBE662FE-12AC-4CFF-8262-DD04ACA4B8C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13B1B8C-197B-4EEA-8577-98C58FE87BA9}" type="pres">
      <dgm:prSet presAssocID="{EBE662FE-12AC-4CFF-8262-DD04ACA4B8C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36B5CB6-A802-46A2-9441-FC669BB53C7F}" srcId="{EBE662FE-12AC-4CFF-8262-DD04ACA4B8CA}" destId="{3AF53E67-2D5D-43B3-9739-1FCAC112B57E}" srcOrd="0" destOrd="0" parTransId="{128AD055-BE64-4AD7-8424-5E6A76F0676C}" sibTransId="{D9DE94E0-C886-4C13-9680-E0627908778A}"/>
    <dgm:cxn modelId="{D2D050AB-9E60-4943-B4EF-716E74F71F3D}" srcId="{65EAD832-43F5-4301-B699-22E3CA3FC1AF}" destId="{A606C9DE-D11E-4EE2-A547-9B3E4FC1D1E8}" srcOrd="2" destOrd="0" parTransId="{67C89F0D-7F9B-44B3-A1FA-2457ED14D98C}" sibTransId="{E56CB388-9A71-4024-807F-80CFA04A9B5B}"/>
    <dgm:cxn modelId="{2EBB1B1D-3185-4D23-B764-AD7B5BE32EDC}" type="presOf" srcId="{0FFD19CE-A945-4CDD-BC32-C8931C54CFD4}" destId="{11802E6F-6497-410F-8491-C8631F3F79B7}" srcOrd="0" destOrd="1" presId="urn:microsoft.com/office/officeart/2005/8/layout/vProcess5"/>
    <dgm:cxn modelId="{899F0083-F808-438E-BCB5-7C03F0BB9088}" type="presOf" srcId="{080A1154-E37C-446D-A8F3-34A567658FF3}" destId="{D26152DD-0627-4DBC-8689-2B655CB23F04}" srcOrd="0" destOrd="0" presId="urn:microsoft.com/office/officeart/2005/8/layout/vProcess5"/>
    <dgm:cxn modelId="{2AE413F1-3BE7-468A-8E9A-3C9AA964F3F2}" srcId="{EBE662FE-12AC-4CFF-8262-DD04ACA4B8CA}" destId="{7A792C13-059A-499F-BAC3-96EB63D79C70}" srcOrd="2" destOrd="0" parTransId="{84BBC103-4E6B-4286-8437-5995C4C49049}" sibTransId="{4950CFAF-8E59-4B1B-B65F-7156C8C6131B}"/>
    <dgm:cxn modelId="{509F4574-177C-41A0-A912-B86E10B6DDCE}" srcId="{3AF53E67-2D5D-43B3-9739-1FCAC112B57E}" destId="{0FFD19CE-A945-4CDD-BC32-C8931C54CFD4}" srcOrd="0" destOrd="0" parTransId="{D6E658FC-AEC6-402A-9D31-9C0717B974B3}" sibTransId="{19F680F1-1B67-49BF-87CA-0B8F8EDABE14}"/>
    <dgm:cxn modelId="{77BECC3E-1C9E-45CF-B011-CEB7CA80B3EB}" type="presOf" srcId="{B1491B71-FAE1-4A72-8CC1-13FAAB266D11}" destId="{11802E6F-6497-410F-8491-C8631F3F79B7}" srcOrd="0" destOrd="2" presId="urn:microsoft.com/office/officeart/2005/8/layout/vProcess5"/>
    <dgm:cxn modelId="{AEF73110-C686-49CD-B592-4B4B94108D77}" type="presOf" srcId="{EBE662FE-12AC-4CFF-8262-DD04ACA4B8CA}" destId="{6D67B1E4-21B6-44C5-8364-AFDB295FF6EA}" srcOrd="0" destOrd="0" presId="urn:microsoft.com/office/officeart/2005/8/layout/vProcess5"/>
    <dgm:cxn modelId="{40EEE662-AF23-4E2F-88A1-7E74D23A572C}" srcId="{3AF53E67-2D5D-43B3-9739-1FCAC112B57E}" destId="{B1491B71-FAE1-4A72-8CC1-13FAAB266D11}" srcOrd="1" destOrd="0" parTransId="{F967B88C-162B-4987-BCA8-36DA463D158B}" sibTransId="{9808EBEB-0307-4DF2-80A8-273903BD8BC8}"/>
    <dgm:cxn modelId="{A49AABFA-64F9-42DF-AA92-1C3B3F0CA71E}" type="presOf" srcId="{0FFD19CE-A945-4CDD-BC32-C8931C54CFD4}" destId="{F44F1BD8-6669-4ECD-A4C1-808BAD5FE1E1}" srcOrd="1" destOrd="1" presId="urn:microsoft.com/office/officeart/2005/8/layout/vProcess5"/>
    <dgm:cxn modelId="{8CB5FC3B-F2FF-4E0D-BF55-42F55BDE0F69}" type="presOf" srcId="{7A792C13-059A-499F-BAC3-96EB63D79C70}" destId="{6077DFBD-E86A-49BC-AFF9-03F020576230}" srcOrd="0" destOrd="0" presId="urn:microsoft.com/office/officeart/2005/8/layout/vProcess5"/>
    <dgm:cxn modelId="{C715FCAA-24E8-417A-BCF3-0CF2AAB9B52B}" type="presOf" srcId="{A606C9DE-D11E-4EE2-A547-9B3E4FC1D1E8}" destId="{07F41EDA-E7FE-480B-885F-6CFAE3457D0C}" srcOrd="0" destOrd="3" presId="urn:microsoft.com/office/officeart/2005/8/layout/vProcess5"/>
    <dgm:cxn modelId="{21C68013-329C-4B41-BC28-EB181DE116ED}" srcId="{EBE662FE-12AC-4CFF-8262-DD04ACA4B8CA}" destId="{65EAD832-43F5-4301-B699-22E3CA3FC1AF}" srcOrd="1" destOrd="0" parTransId="{520D5F0C-9F2E-4ED7-88B9-D59BAA16D876}" sibTransId="{080A1154-E37C-446D-A8F3-34A567658FF3}"/>
    <dgm:cxn modelId="{8F8C9343-A3C1-4B8E-89FF-A86995801710}" type="presOf" srcId="{9801641F-882E-496E-97FE-B7FF77C05FA9}" destId="{11802E6F-6497-410F-8491-C8631F3F79B7}" srcOrd="0" destOrd="3" presId="urn:microsoft.com/office/officeart/2005/8/layout/vProcess5"/>
    <dgm:cxn modelId="{0B26542D-71DC-40C5-AEE2-9A45B602AD4C}" type="presOf" srcId="{9801641F-882E-496E-97FE-B7FF77C05FA9}" destId="{F44F1BD8-6669-4ECD-A4C1-808BAD5FE1E1}" srcOrd="1" destOrd="3" presId="urn:microsoft.com/office/officeart/2005/8/layout/vProcess5"/>
    <dgm:cxn modelId="{A0878F6F-1E89-45DC-94B6-C1CCD7D2F769}" srcId="{65EAD832-43F5-4301-B699-22E3CA3FC1AF}" destId="{604005AE-7CDA-4A7E-BDE5-AD560EBA712F}" srcOrd="0" destOrd="0" parTransId="{9B75C500-2F45-485D-870C-0A18222C38B4}" sibTransId="{1B3C9150-C758-4E85-855E-B56CB75E9906}"/>
    <dgm:cxn modelId="{058E7FFD-C4E7-483D-89DB-707593BD373B}" srcId="{3AF53E67-2D5D-43B3-9739-1FCAC112B57E}" destId="{9801641F-882E-496E-97FE-B7FF77C05FA9}" srcOrd="2" destOrd="0" parTransId="{7A16D6AA-D5A8-4B5C-8EEC-2AB4B9EC063D}" sibTransId="{C268F047-8790-4B1E-A68A-6DAB5AD394C9}"/>
    <dgm:cxn modelId="{E6B13AE9-332C-413D-AE4D-24EC30BDC033}" type="presOf" srcId="{D9DE94E0-C886-4C13-9680-E0627908778A}" destId="{EA8BDDD9-2BF3-45C0-B65F-86ADF2975743}" srcOrd="0" destOrd="0" presId="urn:microsoft.com/office/officeart/2005/8/layout/vProcess5"/>
    <dgm:cxn modelId="{D96BCA38-85CA-4855-B06F-16EEDB013F82}" type="presOf" srcId="{7A792C13-059A-499F-BAC3-96EB63D79C70}" destId="{E13B1B8C-197B-4EEA-8577-98C58FE87BA9}" srcOrd="1" destOrd="0" presId="urn:microsoft.com/office/officeart/2005/8/layout/vProcess5"/>
    <dgm:cxn modelId="{64187AD5-5D11-4DB5-93F5-B92ABB7FED69}" type="presOf" srcId="{604005AE-7CDA-4A7E-BDE5-AD560EBA712F}" destId="{07F41EDA-E7FE-480B-885F-6CFAE3457D0C}" srcOrd="0" destOrd="1" presId="urn:microsoft.com/office/officeart/2005/8/layout/vProcess5"/>
    <dgm:cxn modelId="{D6ED7F15-800E-496E-8118-2D12D9D6EC1E}" type="presOf" srcId="{65EAD832-43F5-4301-B699-22E3CA3FC1AF}" destId="{AFEC94DC-609B-474D-A1A3-761548645379}" srcOrd="1" destOrd="0" presId="urn:microsoft.com/office/officeart/2005/8/layout/vProcess5"/>
    <dgm:cxn modelId="{1965DF9B-2FBF-4EAE-992F-423FA0365005}" type="presOf" srcId="{3AF53E67-2D5D-43B3-9739-1FCAC112B57E}" destId="{F44F1BD8-6669-4ECD-A4C1-808BAD5FE1E1}" srcOrd="1" destOrd="0" presId="urn:microsoft.com/office/officeart/2005/8/layout/vProcess5"/>
    <dgm:cxn modelId="{6C7F5AE3-FDD2-4ADE-BAD2-D661D07360B7}" type="presOf" srcId="{A606C9DE-D11E-4EE2-A547-9B3E4FC1D1E8}" destId="{AFEC94DC-609B-474D-A1A3-761548645379}" srcOrd="1" destOrd="3" presId="urn:microsoft.com/office/officeart/2005/8/layout/vProcess5"/>
    <dgm:cxn modelId="{76FF5CF4-7C7B-4D84-97C6-DB458083DF88}" type="presOf" srcId="{F8E00555-6D36-4EC0-8A82-1A081E58A304}" destId="{07F41EDA-E7FE-480B-885F-6CFAE3457D0C}" srcOrd="0" destOrd="2" presId="urn:microsoft.com/office/officeart/2005/8/layout/vProcess5"/>
    <dgm:cxn modelId="{B0BA58DD-4B94-4E16-84AB-8090C69F2CDE}" type="presOf" srcId="{B1491B71-FAE1-4A72-8CC1-13FAAB266D11}" destId="{F44F1BD8-6669-4ECD-A4C1-808BAD5FE1E1}" srcOrd="1" destOrd="2" presId="urn:microsoft.com/office/officeart/2005/8/layout/vProcess5"/>
    <dgm:cxn modelId="{7F35F822-45C4-400C-A31A-127805ACC2A0}" srcId="{65EAD832-43F5-4301-B699-22E3CA3FC1AF}" destId="{F8E00555-6D36-4EC0-8A82-1A081E58A304}" srcOrd="1" destOrd="0" parTransId="{72E6B1CF-6932-4CA8-BB27-204C9E6D0C3B}" sibTransId="{E7E40E54-3CC5-4553-8321-FABCCE41DCEB}"/>
    <dgm:cxn modelId="{F33746D0-D596-4D9D-B289-74089E503DB4}" type="presOf" srcId="{3AF53E67-2D5D-43B3-9739-1FCAC112B57E}" destId="{11802E6F-6497-410F-8491-C8631F3F79B7}" srcOrd="0" destOrd="0" presId="urn:microsoft.com/office/officeart/2005/8/layout/vProcess5"/>
    <dgm:cxn modelId="{920108C7-9BA4-4D9B-A4F1-E3D727432DC6}" type="presOf" srcId="{B6678815-D1DD-44BF-A1AA-F44C067D0B34}" destId="{E13B1B8C-197B-4EEA-8577-98C58FE87BA9}" srcOrd="1" destOrd="1" presId="urn:microsoft.com/office/officeart/2005/8/layout/vProcess5"/>
    <dgm:cxn modelId="{679481E1-FD79-46E3-87FC-702ABCF5697C}" srcId="{7A792C13-059A-499F-BAC3-96EB63D79C70}" destId="{B6678815-D1DD-44BF-A1AA-F44C067D0B34}" srcOrd="0" destOrd="0" parTransId="{EBC2FFF3-2C2F-421D-A130-537043C7C94F}" sibTransId="{336C6C75-94FD-4121-87AC-0ABB739C30B1}"/>
    <dgm:cxn modelId="{1C93A229-EF50-426D-A3A9-DDAC68956546}" type="presOf" srcId="{65EAD832-43F5-4301-B699-22E3CA3FC1AF}" destId="{07F41EDA-E7FE-480B-885F-6CFAE3457D0C}" srcOrd="0" destOrd="0" presId="urn:microsoft.com/office/officeart/2005/8/layout/vProcess5"/>
    <dgm:cxn modelId="{9B13CF66-11AA-48D7-AB6E-618450944532}" type="presOf" srcId="{604005AE-7CDA-4A7E-BDE5-AD560EBA712F}" destId="{AFEC94DC-609B-474D-A1A3-761548645379}" srcOrd="1" destOrd="1" presId="urn:microsoft.com/office/officeart/2005/8/layout/vProcess5"/>
    <dgm:cxn modelId="{91ABE108-855D-4910-AE21-A5F5C17F17B1}" type="presOf" srcId="{F8E00555-6D36-4EC0-8A82-1A081E58A304}" destId="{AFEC94DC-609B-474D-A1A3-761548645379}" srcOrd="1" destOrd="2" presId="urn:microsoft.com/office/officeart/2005/8/layout/vProcess5"/>
    <dgm:cxn modelId="{FE2FFFA6-A284-4754-9312-378CE4B34D21}" type="presOf" srcId="{B6678815-D1DD-44BF-A1AA-F44C067D0B34}" destId="{6077DFBD-E86A-49BC-AFF9-03F020576230}" srcOrd="0" destOrd="1" presId="urn:microsoft.com/office/officeart/2005/8/layout/vProcess5"/>
    <dgm:cxn modelId="{8D5A5937-1D12-48D5-9971-F6AE5B2C10D4}" type="presParOf" srcId="{6D67B1E4-21B6-44C5-8364-AFDB295FF6EA}" destId="{65F3A187-D6DF-4493-A178-27A24AF9FF2F}" srcOrd="0" destOrd="0" presId="urn:microsoft.com/office/officeart/2005/8/layout/vProcess5"/>
    <dgm:cxn modelId="{621D8E22-F49E-4112-87EC-6E92FCE45B57}" type="presParOf" srcId="{6D67B1E4-21B6-44C5-8364-AFDB295FF6EA}" destId="{11802E6F-6497-410F-8491-C8631F3F79B7}" srcOrd="1" destOrd="0" presId="urn:microsoft.com/office/officeart/2005/8/layout/vProcess5"/>
    <dgm:cxn modelId="{1AB7C3B9-AE18-4809-8A56-F0D4277025CC}" type="presParOf" srcId="{6D67B1E4-21B6-44C5-8364-AFDB295FF6EA}" destId="{07F41EDA-E7FE-480B-885F-6CFAE3457D0C}" srcOrd="2" destOrd="0" presId="urn:microsoft.com/office/officeart/2005/8/layout/vProcess5"/>
    <dgm:cxn modelId="{0D911A8A-A280-4D00-85D4-D181E3E41113}" type="presParOf" srcId="{6D67B1E4-21B6-44C5-8364-AFDB295FF6EA}" destId="{6077DFBD-E86A-49BC-AFF9-03F020576230}" srcOrd="3" destOrd="0" presId="urn:microsoft.com/office/officeart/2005/8/layout/vProcess5"/>
    <dgm:cxn modelId="{82D62A5D-0706-4859-A4DA-3F424FD93C7B}" type="presParOf" srcId="{6D67B1E4-21B6-44C5-8364-AFDB295FF6EA}" destId="{EA8BDDD9-2BF3-45C0-B65F-86ADF2975743}" srcOrd="4" destOrd="0" presId="urn:microsoft.com/office/officeart/2005/8/layout/vProcess5"/>
    <dgm:cxn modelId="{47440DC4-EDD0-4527-8DC1-DA88B4DB7B0E}" type="presParOf" srcId="{6D67B1E4-21B6-44C5-8364-AFDB295FF6EA}" destId="{D26152DD-0627-4DBC-8689-2B655CB23F04}" srcOrd="5" destOrd="0" presId="urn:microsoft.com/office/officeart/2005/8/layout/vProcess5"/>
    <dgm:cxn modelId="{358D2656-CC92-4667-A73F-3AD271DADC34}" type="presParOf" srcId="{6D67B1E4-21B6-44C5-8364-AFDB295FF6EA}" destId="{F44F1BD8-6669-4ECD-A4C1-808BAD5FE1E1}" srcOrd="6" destOrd="0" presId="urn:microsoft.com/office/officeart/2005/8/layout/vProcess5"/>
    <dgm:cxn modelId="{4E5CCD9B-2D8B-4C13-9DA3-A05016D3CC5C}" type="presParOf" srcId="{6D67B1E4-21B6-44C5-8364-AFDB295FF6EA}" destId="{AFEC94DC-609B-474D-A1A3-761548645379}" srcOrd="7" destOrd="0" presId="urn:microsoft.com/office/officeart/2005/8/layout/vProcess5"/>
    <dgm:cxn modelId="{FC0D8AD6-AD73-4B41-91C6-342BF6F59E68}" type="presParOf" srcId="{6D67B1E4-21B6-44C5-8364-AFDB295FF6EA}" destId="{E13B1B8C-197B-4EEA-8577-98C58FE87BA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02E6F-6497-410F-8491-C8631F3F79B7}">
      <dsp:nvSpPr>
        <dsp:cNvPr id="0" name=""/>
        <dsp:cNvSpPr/>
      </dsp:nvSpPr>
      <dsp:spPr>
        <a:xfrm>
          <a:off x="-233712" y="0"/>
          <a:ext cx="7732515" cy="1568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u="sng" kern="1200" dirty="0" err="1" smtClean="0">
              <a:solidFill>
                <a:schemeClr val="tx1"/>
              </a:solidFill>
            </a:rPr>
            <a:t>Termékdíjfizetés</a:t>
          </a:r>
          <a:endParaRPr lang="hu-HU" sz="2800" u="sng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0" kern="1200" dirty="0" smtClean="0">
              <a:solidFill>
                <a:schemeClr val="tx1"/>
              </a:solidFill>
            </a:rPr>
            <a:t>Teljes díjtétel (ezek vagyunk Mi)</a:t>
          </a:r>
          <a:endParaRPr lang="hu-HU" sz="1800" b="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0" kern="1200" dirty="0" smtClean="0">
              <a:solidFill>
                <a:schemeClr val="tx1"/>
              </a:solidFill>
            </a:rPr>
            <a:t>Átalány (mezőgazdasági, csekély, gépjármű)</a:t>
          </a:r>
          <a:endParaRPr lang="hu-HU" sz="1800" b="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0" kern="1200" dirty="0" smtClean="0">
              <a:solidFill>
                <a:schemeClr val="tx1"/>
              </a:solidFill>
            </a:rPr>
            <a:t>Egyéni hulladékkezelés díjtétel</a:t>
          </a:r>
          <a:r>
            <a:rPr lang="hu-HU" sz="2000" b="0" kern="1200" dirty="0" smtClean="0">
              <a:solidFill>
                <a:schemeClr val="tx1"/>
              </a:solidFill>
            </a:rPr>
            <a:t>e</a:t>
          </a:r>
          <a:endParaRPr lang="hu-HU" sz="2000" b="0" kern="1200" dirty="0">
            <a:solidFill>
              <a:schemeClr val="tx1"/>
            </a:solidFill>
          </a:endParaRPr>
        </a:p>
      </dsp:txBody>
      <dsp:txXfrm>
        <a:off x="-187762" y="45950"/>
        <a:ext cx="5919737" cy="1476949"/>
      </dsp:txXfrm>
    </dsp:sp>
    <dsp:sp modelId="{07F41EDA-E7FE-480B-885F-6CFAE3457D0C}">
      <dsp:nvSpPr>
        <dsp:cNvPr id="0" name=""/>
        <dsp:cNvSpPr/>
      </dsp:nvSpPr>
      <dsp:spPr>
        <a:xfrm>
          <a:off x="439603" y="1833712"/>
          <a:ext cx="7616981" cy="1568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u="sng" kern="1200" dirty="0" smtClean="0">
              <a:solidFill>
                <a:schemeClr val="tx1"/>
              </a:solidFill>
            </a:rPr>
            <a:t>Nincs díjfizetés</a:t>
          </a:r>
          <a:endParaRPr lang="hu-HU" sz="2800" u="sng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b="0" kern="1200" dirty="0" smtClean="0">
              <a:solidFill>
                <a:schemeClr val="tx1"/>
              </a:solidFill>
            </a:rPr>
            <a:t>Nyilatkozat</a:t>
          </a:r>
          <a:endParaRPr lang="hu-HU" sz="2000" b="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>
              <a:solidFill>
                <a:schemeClr val="tx1"/>
              </a:solidFill>
            </a:rPr>
            <a:t>Átvállalás</a:t>
          </a:r>
          <a:endParaRPr lang="hu-HU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>
              <a:solidFill>
                <a:schemeClr val="tx1"/>
              </a:solidFill>
            </a:rPr>
            <a:t>Termékdíj raktár</a:t>
          </a:r>
          <a:endParaRPr lang="hu-HU" sz="2000" kern="1200" dirty="0">
            <a:solidFill>
              <a:schemeClr val="tx1"/>
            </a:solidFill>
          </a:endParaRPr>
        </a:p>
      </dsp:txBody>
      <dsp:txXfrm>
        <a:off x="485553" y="1879662"/>
        <a:ext cx="5773271" cy="1476949"/>
      </dsp:txXfrm>
    </dsp:sp>
    <dsp:sp modelId="{6077DFBD-E86A-49BC-AFF9-03F020576230}">
      <dsp:nvSpPr>
        <dsp:cNvPr id="0" name=""/>
        <dsp:cNvSpPr/>
      </dsp:nvSpPr>
      <dsp:spPr>
        <a:xfrm>
          <a:off x="1106984" y="3759485"/>
          <a:ext cx="7590148" cy="1470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u="sng" kern="1200" dirty="0" smtClean="0">
              <a:solidFill>
                <a:schemeClr val="tx1"/>
              </a:solidFill>
            </a:rPr>
            <a:t>Fizetés és levonás</a:t>
          </a:r>
          <a:endParaRPr lang="hu-HU" sz="2800" u="sng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>
              <a:solidFill>
                <a:schemeClr val="tx1"/>
              </a:solidFill>
            </a:rPr>
            <a:t>Visszaigénylés</a:t>
          </a:r>
          <a:endParaRPr lang="hu-HU" sz="2000" kern="1200" dirty="0">
            <a:solidFill>
              <a:schemeClr val="tx1"/>
            </a:solidFill>
          </a:endParaRPr>
        </a:p>
      </dsp:txBody>
      <dsp:txXfrm>
        <a:off x="1150039" y="3802540"/>
        <a:ext cx="5758399" cy="1383901"/>
      </dsp:txXfrm>
    </dsp:sp>
    <dsp:sp modelId="{EA8BDDD9-2BF3-45C0-B65F-86ADF2975743}">
      <dsp:nvSpPr>
        <dsp:cNvPr id="0" name=""/>
        <dsp:cNvSpPr/>
      </dsp:nvSpPr>
      <dsp:spPr>
        <a:xfrm>
          <a:off x="6209747" y="1189710"/>
          <a:ext cx="1019751" cy="101975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/>
        </a:p>
      </dsp:txBody>
      <dsp:txXfrm>
        <a:off x="6359086" y="1339049"/>
        <a:ext cx="721073" cy="721073"/>
      </dsp:txXfrm>
    </dsp:sp>
    <dsp:sp modelId="{D26152DD-0627-4DBC-8689-2B655CB23F04}">
      <dsp:nvSpPr>
        <dsp:cNvPr id="0" name=""/>
        <dsp:cNvSpPr/>
      </dsp:nvSpPr>
      <dsp:spPr>
        <a:xfrm>
          <a:off x="6844504" y="3009575"/>
          <a:ext cx="1019751" cy="101975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/>
        </a:p>
      </dsp:txBody>
      <dsp:txXfrm>
        <a:off x="6993843" y="3158914"/>
        <a:ext cx="721073" cy="721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A7E13-F744-48F3-8E1F-88A4FD9A4C94}" type="datetime1">
              <a:rPr lang="hu-HU" smtClean="0"/>
              <a:t>2023.03.31.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F6323-8DBC-417A-A2AF-34621DA8EF0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588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6E8F4-30BC-4E85-8D7E-E642037E1945}" type="datetime1">
              <a:rPr lang="hu-HU" smtClean="0"/>
              <a:pPr/>
              <a:t>2023.03.31.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993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974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556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 9"/>
          <p:cNvGrpSpPr/>
          <p:nvPr/>
        </p:nvGrpSpPr>
        <p:grpSpPr>
          <a:xfrm>
            <a:off x="0" y="6208894"/>
            <a:ext cx="9144000" cy="649106"/>
            <a:chOff x="0" y="6208894"/>
            <a:chExt cx="12192000" cy="649106"/>
          </a:xfrm>
        </p:grpSpPr>
        <p:sp>
          <p:nvSpPr>
            <p:cNvPr id="2" name="Téglalap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hu-HU" sz="1350" noProof="0" dirty="0"/>
            </a:p>
          </p:txBody>
        </p:sp>
        <p:cxnSp>
          <p:nvCxnSpPr>
            <p:cNvPr id="7" name="Egyenes összekötő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Egyenes összekötő 4"/>
          <p:cNvCxnSpPr/>
          <p:nvPr userDrawn="1"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 userDrawn="1"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kumimoji="0" lang="hu-HU" noProof="0" dirty="0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 rtlCol="0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pPr rtl="0"/>
            <a:r>
              <a:rPr lang="hu-HU" noProof="0" smtClean="0"/>
              <a:t>Kattintson ide az alcím mintájának szerkesztéséhez</a:t>
            </a:r>
            <a:endParaRPr kumimoji="0" lang="hu-HU" noProof="0" dirty="0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075DF7-5E40-41FD-8A65-0A912F4858A4}" type="datetime1">
              <a:rPr lang="hu-HU" noProof="0" smtClean="0"/>
              <a:t>2023.03.31.</a:t>
            </a:fld>
            <a:endParaRPr lang="hu-HU" noProof="0" dirty="0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kumimoji="0"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hu-HU" noProof="0" smtClean="0"/>
              <a:t>Mintaszöveg szerkesztése</a:t>
            </a:r>
          </a:p>
          <a:p>
            <a:pPr lvl="1" rtl="0" eaLnBrk="1" latinLnBrk="0" hangingPunct="1"/>
            <a:r>
              <a:rPr lang="hu-HU" noProof="0" smtClean="0"/>
              <a:t>Második szint</a:t>
            </a:r>
          </a:p>
          <a:p>
            <a:pPr lvl="2" rtl="0" eaLnBrk="1" latinLnBrk="0" hangingPunct="1"/>
            <a:r>
              <a:rPr lang="hu-HU" noProof="0" smtClean="0"/>
              <a:t>Harmadik szint</a:t>
            </a:r>
          </a:p>
          <a:p>
            <a:pPr lvl="3" rtl="0" eaLnBrk="1" latinLnBrk="0" hangingPunct="1"/>
            <a:r>
              <a:rPr lang="hu-HU" noProof="0" smtClean="0"/>
              <a:t>Negyedik szint</a:t>
            </a:r>
          </a:p>
          <a:p>
            <a:pPr lvl="4" rtl="0" eaLnBrk="1" latinLnBrk="0" hangingPunct="1"/>
            <a:r>
              <a:rPr lang="hu-HU" noProof="0" smtClean="0"/>
              <a:t>Ötödik szint</a:t>
            </a:r>
            <a:endParaRPr kumimoji="0"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DA8A71-4A0D-495D-B9A2-343BB9FE3A7D}" type="datetime1">
              <a:rPr lang="hu-HU" noProof="0" smtClean="0"/>
              <a:t>2023.03.31.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 rtlCol="0"/>
          <a:lstStyle/>
          <a:p>
            <a:pPr rtl="0"/>
            <a:r>
              <a:rPr lang="hu-HU" noProof="0" smtClean="0"/>
              <a:t>Mintacím szerkesztése</a:t>
            </a:r>
            <a:endParaRPr kumimoji="0"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hu-HU" noProof="0" smtClean="0"/>
              <a:t>Mintaszöveg szerkesztése</a:t>
            </a:r>
          </a:p>
          <a:p>
            <a:pPr lvl="1" rtl="0" eaLnBrk="1" latinLnBrk="0" hangingPunct="1"/>
            <a:r>
              <a:rPr lang="hu-HU" noProof="0" smtClean="0"/>
              <a:t>Második szint</a:t>
            </a:r>
          </a:p>
          <a:p>
            <a:pPr lvl="2" rtl="0" eaLnBrk="1" latinLnBrk="0" hangingPunct="1"/>
            <a:r>
              <a:rPr lang="hu-HU" noProof="0" smtClean="0"/>
              <a:t>Harmadik szint</a:t>
            </a:r>
          </a:p>
          <a:p>
            <a:pPr lvl="3" rtl="0" eaLnBrk="1" latinLnBrk="0" hangingPunct="1"/>
            <a:r>
              <a:rPr lang="hu-HU" noProof="0" smtClean="0"/>
              <a:t>Negyedik szint</a:t>
            </a:r>
          </a:p>
          <a:p>
            <a:pPr lvl="4" rtl="0" eaLnBrk="1" latinLnBrk="0" hangingPunct="1"/>
            <a:r>
              <a:rPr lang="hu-HU" noProof="0" smtClean="0"/>
              <a:t>Ötödik szint</a:t>
            </a:r>
            <a:endParaRPr kumimoji="0"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8670D6-BF75-4E6D-8A3A-DAFFA1919AEB}" type="datetime1">
              <a:rPr lang="hu-HU" noProof="0" smtClean="0"/>
              <a:t>2023.03.31.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kumimoji="0"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hu-HU" noProof="0" smtClean="0"/>
              <a:t>Mintaszöveg szerkesztése</a:t>
            </a:r>
          </a:p>
          <a:p>
            <a:pPr lvl="1" rtl="0" eaLnBrk="1" latinLnBrk="0" hangingPunct="1"/>
            <a:r>
              <a:rPr lang="hu-HU" noProof="0" smtClean="0"/>
              <a:t>Második szint</a:t>
            </a:r>
          </a:p>
          <a:p>
            <a:pPr lvl="2" rtl="0" eaLnBrk="1" latinLnBrk="0" hangingPunct="1"/>
            <a:r>
              <a:rPr lang="hu-HU" noProof="0" smtClean="0"/>
              <a:t>Harmadik szint</a:t>
            </a:r>
          </a:p>
          <a:p>
            <a:pPr lvl="3" rtl="0" eaLnBrk="1" latinLnBrk="0" hangingPunct="1"/>
            <a:r>
              <a:rPr lang="hu-HU" noProof="0" smtClean="0"/>
              <a:t>Negyedik szint</a:t>
            </a:r>
          </a:p>
          <a:p>
            <a:pPr lvl="4" rtl="0" eaLnBrk="1" latinLnBrk="0" hangingPunct="1"/>
            <a:r>
              <a:rPr lang="hu-HU" noProof="0" smtClean="0"/>
              <a:t>Ötödik szint</a:t>
            </a:r>
            <a:endParaRPr kumimoji="0"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A3BBC7-BA3C-4669-AE38-60057E6C0B03}" type="datetime1">
              <a:rPr lang="hu-HU" noProof="0" smtClean="0"/>
              <a:t>2023.03.31.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kumimoji="0"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rtlCol="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hu-HU" noProof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C38D1A-11E3-4A48-A76D-6EFFCFE1A37F}" type="datetime1">
              <a:rPr lang="hu-HU" noProof="0" smtClean="0"/>
              <a:t>2023.03.31.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kumimoji="0"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 rtlCol="0"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rtl="0" eaLnBrk="1" latinLnBrk="0" hangingPunct="1"/>
            <a:r>
              <a:rPr lang="hu-HU" noProof="0" smtClean="0"/>
              <a:t>Mintaszöveg szerkesztése</a:t>
            </a:r>
          </a:p>
          <a:p>
            <a:pPr lvl="1" rtl="0" eaLnBrk="1" latinLnBrk="0" hangingPunct="1"/>
            <a:r>
              <a:rPr lang="hu-HU" noProof="0" smtClean="0"/>
              <a:t>Második szint</a:t>
            </a:r>
          </a:p>
          <a:p>
            <a:pPr lvl="2" rtl="0" eaLnBrk="1" latinLnBrk="0" hangingPunct="1"/>
            <a:r>
              <a:rPr lang="hu-HU" noProof="0" smtClean="0"/>
              <a:t>Harmadik szint</a:t>
            </a:r>
          </a:p>
          <a:p>
            <a:pPr lvl="3" rtl="0" eaLnBrk="1" latinLnBrk="0" hangingPunct="1"/>
            <a:r>
              <a:rPr lang="hu-HU" noProof="0" smtClean="0"/>
              <a:t>Negyedik szint</a:t>
            </a:r>
          </a:p>
          <a:p>
            <a:pPr lvl="4" rtl="0" eaLnBrk="1" latinLnBrk="0" hangingPunct="1"/>
            <a:r>
              <a:rPr lang="hu-HU" noProof="0" smtClean="0"/>
              <a:t>Ötödik szint</a:t>
            </a:r>
            <a:endParaRPr kumimoji="0"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 rtlCol="0"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rtl="0" eaLnBrk="1" latinLnBrk="0" hangingPunct="1"/>
            <a:r>
              <a:rPr lang="hu-HU" noProof="0" smtClean="0"/>
              <a:t>Mintaszöveg szerkesztése</a:t>
            </a:r>
          </a:p>
          <a:p>
            <a:pPr lvl="1" rtl="0" eaLnBrk="1" latinLnBrk="0" hangingPunct="1"/>
            <a:r>
              <a:rPr lang="hu-HU" noProof="0" smtClean="0"/>
              <a:t>Második szint</a:t>
            </a:r>
          </a:p>
          <a:p>
            <a:pPr lvl="2" rtl="0" eaLnBrk="1" latinLnBrk="0" hangingPunct="1"/>
            <a:r>
              <a:rPr lang="hu-HU" noProof="0" smtClean="0"/>
              <a:t>Harmadik szint</a:t>
            </a:r>
          </a:p>
          <a:p>
            <a:pPr lvl="3" rtl="0" eaLnBrk="1" latinLnBrk="0" hangingPunct="1"/>
            <a:r>
              <a:rPr lang="hu-HU" noProof="0" smtClean="0"/>
              <a:t>Negyedik szint</a:t>
            </a:r>
          </a:p>
          <a:p>
            <a:pPr lvl="4" rtl="0" eaLnBrk="1" latinLnBrk="0" hangingPunct="1"/>
            <a:r>
              <a:rPr lang="hu-HU" noProof="0" smtClean="0"/>
              <a:t>Ötödik szint</a:t>
            </a:r>
            <a:endParaRPr kumimoji="0"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F026AB-4AC0-4149-A791-EEC8B56AE26A}" type="datetime1">
              <a:rPr lang="hu-HU" noProof="0" smtClean="0"/>
              <a:t>2023.03.31.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kumimoji="0"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rtl="0" eaLnBrk="1" latinLnBrk="0" hangingPunct="1"/>
            <a:r>
              <a:rPr lang="hu-HU" noProof="0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rtl="0" eaLnBrk="1" latinLnBrk="0" hangingPunct="1"/>
            <a:r>
              <a:rPr lang="hu-HU" noProof="0" smtClean="0"/>
              <a:t>Mintaszöveg szerkesztése</a:t>
            </a:r>
          </a:p>
          <a:p>
            <a:pPr lvl="1" rtl="0" eaLnBrk="1" latinLnBrk="0" hangingPunct="1"/>
            <a:r>
              <a:rPr lang="hu-HU" noProof="0" smtClean="0"/>
              <a:t>Második szint</a:t>
            </a:r>
          </a:p>
          <a:p>
            <a:pPr lvl="2" rtl="0" eaLnBrk="1" latinLnBrk="0" hangingPunct="1"/>
            <a:r>
              <a:rPr lang="hu-HU" noProof="0" smtClean="0"/>
              <a:t>Harmadik szint</a:t>
            </a:r>
          </a:p>
          <a:p>
            <a:pPr lvl="3" rtl="0" eaLnBrk="1" latinLnBrk="0" hangingPunct="1"/>
            <a:r>
              <a:rPr lang="hu-HU" noProof="0" smtClean="0"/>
              <a:t>Negyedik szint</a:t>
            </a:r>
          </a:p>
          <a:p>
            <a:pPr lvl="4" rtl="0" eaLnBrk="1" latinLnBrk="0" hangingPunct="1"/>
            <a:r>
              <a:rPr lang="hu-HU" noProof="0" smtClean="0"/>
              <a:t>Ötödik szint</a:t>
            </a:r>
            <a:endParaRPr kumimoji="0"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rtl="0" eaLnBrk="1" latinLnBrk="0" hangingPunct="1"/>
            <a:r>
              <a:rPr lang="hu-HU" noProof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rtl="0" eaLnBrk="1" latinLnBrk="0" hangingPunct="1"/>
            <a:r>
              <a:rPr lang="hu-HU" noProof="0" smtClean="0"/>
              <a:t>Mintaszöveg szerkesztése</a:t>
            </a:r>
          </a:p>
          <a:p>
            <a:pPr lvl="1" rtl="0" eaLnBrk="1" latinLnBrk="0" hangingPunct="1"/>
            <a:r>
              <a:rPr lang="hu-HU" noProof="0" smtClean="0"/>
              <a:t>Második szint</a:t>
            </a:r>
          </a:p>
          <a:p>
            <a:pPr lvl="2" rtl="0" eaLnBrk="1" latinLnBrk="0" hangingPunct="1"/>
            <a:r>
              <a:rPr lang="hu-HU" noProof="0" smtClean="0"/>
              <a:t>Harmadik szint</a:t>
            </a:r>
          </a:p>
          <a:p>
            <a:pPr lvl="3" rtl="0" eaLnBrk="1" latinLnBrk="0" hangingPunct="1"/>
            <a:r>
              <a:rPr lang="hu-HU" noProof="0" smtClean="0"/>
              <a:t>Negyedik szint</a:t>
            </a:r>
          </a:p>
          <a:p>
            <a:pPr lvl="4" rtl="0" eaLnBrk="1" latinLnBrk="0" hangingPunct="1"/>
            <a:r>
              <a:rPr lang="hu-HU" noProof="0" smtClean="0"/>
              <a:t>Ötödik szint</a:t>
            </a:r>
            <a:endParaRPr kumimoji="0"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D38BE3-C879-4966-89E2-8C64F540318E}" type="datetime1">
              <a:rPr lang="hu-HU" noProof="0" smtClean="0"/>
              <a:t>2023.03.31.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kumimoji="0"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F88C0-493B-4C15-B474-DF43922022B6}" type="datetime1">
              <a:rPr lang="hu-HU" noProof="0" smtClean="0"/>
              <a:t>2023.03.31.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36DBA9-1115-4615-9A66-5AE7FEB5689B}" type="datetime1">
              <a:rPr lang="hu-HU" noProof="0" smtClean="0"/>
              <a:t>2023.03.31.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kumimoji="0"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 rtlCol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rtl="0" eaLnBrk="1" latinLnBrk="0" hangingPunct="1"/>
            <a:r>
              <a:rPr lang="hu-HU" noProof="0" smtClean="0"/>
              <a:t>Mintaszöveg szerkesztése</a:t>
            </a:r>
          </a:p>
          <a:p>
            <a:pPr lvl="1" rtl="0" eaLnBrk="1" latinLnBrk="0" hangingPunct="1"/>
            <a:r>
              <a:rPr lang="hu-HU" noProof="0" smtClean="0"/>
              <a:t>Második szint</a:t>
            </a:r>
          </a:p>
          <a:p>
            <a:pPr lvl="2" rtl="0" eaLnBrk="1" latinLnBrk="0" hangingPunct="1"/>
            <a:r>
              <a:rPr lang="hu-HU" noProof="0" smtClean="0"/>
              <a:t>Harmadik szint</a:t>
            </a:r>
          </a:p>
          <a:p>
            <a:pPr lvl="3" rtl="0" eaLnBrk="1" latinLnBrk="0" hangingPunct="1"/>
            <a:r>
              <a:rPr lang="hu-HU" noProof="0" smtClean="0"/>
              <a:t>Negyedik szint</a:t>
            </a:r>
          </a:p>
          <a:p>
            <a:pPr lvl="4" rtl="0" eaLnBrk="1" latinLnBrk="0" hangingPunct="1"/>
            <a:r>
              <a:rPr lang="hu-HU" noProof="0" smtClean="0"/>
              <a:t>Ötödik szint</a:t>
            </a:r>
            <a:endParaRPr kumimoji="0"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 rtlCol="0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rtl="0" eaLnBrk="1" latinLnBrk="0" hangingPunct="1"/>
            <a:r>
              <a:rPr lang="hu-HU" noProof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C22443-7C18-4F74-996C-F89B4B7B6EEC}" type="datetime1">
              <a:rPr lang="hu-HU" noProof="0" smtClean="0"/>
              <a:t>2023.03.31.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oldalon levágott és lekerekített sarkú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350" noProof="0" dirty="0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350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kumimoji="0" lang="hu-HU" noProof="0" dirty="0"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2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kumimoji="0"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rtl="0" eaLnBrk="1" latinLnBrk="0" hangingPunct="1"/>
            <a:r>
              <a:rPr lang="hu-HU" noProof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8FDBAA-42F0-42D6-9C97-0F21DEB558F2}" type="datetime1">
              <a:rPr lang="hu-HU" noProof="0" smtClean="0"/>
              <a:t>2023.03.31.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rtlCol="0" anchor="t" compatLnSpc="1"/>
          <a:lstStyle/>
          <a:p>
            <a:pPr marL="0" algn="l" rtl="0" eaLnBrk="1" latinLnBrk="0" hangingPunct="1"/>
            <a:endParaRPr kumimoji="0" lang="hu-HU" sz="135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rtlCol="0" anchor="t" compatLnSpc="1"/>
          <a:lstStyle/>
          <a:p>
            <a:pPr marL="0" algn="l" rtl="0" eaLnBrk="1" latinLnBrk="0" hangingPunct="1"/>
            <a:endParaRPr kumimoji="0" lang="hu-HU" sz="135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Csoport 24"/>
          <p:cNvGrpSpPr/>
          <p:nvPr/>
        </p:nvGrpSpPr>
        <p:grpSpPr>
          <a:xfrm>
            <a:off x="-21771" y="-7144"/>
            <a:ext cx="9180548" cy="6879658"/>
            <a:chOff x="0" y="-21658"/>
            <a:chExt cx="12240731" cy="6879658"/>
          </a:xfrm>
        </p:grpSpPr>
        <p:sp>
          <p:nvSpPr>
            <p:cNvPr id="26" name="Téglalap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350" noProof="0" dirty="0"/>
            </a:p>
          </p:txBody>
        </p:sp>
        <p:grpSp>
          <p:nvGrpSpPr>
            <p:cNvPr id="27" name="Csoport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Szabadkézi sokszög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hu-HU" sz="135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Szabadkézi sokszög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hu-HU" sz="135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Csoport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Szabadkézi sokszög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hu-HU" sz="1350" noProof="0" dirty="0"/>
                </a:p>
              </p:txBody>
            </p:sp>
            <p:sp>
              <p:nvSpPr>
                <p:cNvPr id="33" name="Szabadkézi sokszög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hu-HU" sz="1350" noProof="0" dirty="0"/>
                </a:p>
              </p:txBody>
            </p:sp>
          </p:grpSp>
        </p:grpSp>
      </p:grp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hu-HU" noProof="0" dirty="0" smtClean="0"/>
              <a:t>Mintacím szerkesztése</a:t>
            </a:r>
            <a:endParaRPr kumimoji="0" lang="hu-HU" noProof="0" dirty="0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hu-HU" noProof="0" dirty="0" smtClean="0"/>
              <a:t>Mintaszöveg szerkesztése</a:t>
            </a:r>
          </a:p>
          <a:p>
            <a:pPr lvl="1" rtl="0" eaLnBrk="1" latinLnBrk="0" hangingPunct="1"/>
            <a:r>
              <a:rPr lang="hu-HU" noProof="0" dirty="0" smtClean="0"/>
              <a:t>Második szint</a:t>
            </a:r>
          </a:p>
          <a:p>
            <a:pPr lvl="2" rtl="0" eaLnBrk="1" latinLnBrk="0" hangingPunct="1"/>
            <a:r>
              <a:rPr lang="hu-HU" noProof="0" dirty="0" smtClean="0"/>
              <a:t>Harmadik szint</a:t>
            </a:r>
          </a:p>
          <a:p>
            <a:pPr lvl="3" rtl="0" eaLnBrk="1" latinLnBrk="0" hangingPunct="1"/>
            <a:r>
              <a:rPr lang="hu-HU" noProof="0" dirty="0" smtClean="0"/>
              <a:t>Negyedik szint</a:t>
            </a:r>
          </a:p>
          <a:p>
            <a:pPr lvl="4" rtl="0" eaLnBrk="1" latinLnBrk="0" hangingPunct="1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 rtl="0"/>
            <a:fld id="{8698CDB3-5060-4291-8835-D90FE7DE64CA}" type="datetime1">
              <a:rPr lang="hu-HU" noProof="0" smtClean="0"/>
              <a:t>2023.03.31.</a:t>
            </a:fld>
            <a:endParaRPr lang="hu-HU" noProof="0" dirty="0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ztruhar.imre@ktdt.h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3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11" Type="http://schemas.openxmlformats.org/officeDocument/2006/relationships/image" Target="../media/image14.emf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0" y="3131315"/>
            <a:ext cx="4193494" cy="2795662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536448" y="1205345"/>
            <a:ext cx="7851648" cy="1828800"/>
          </a:xfrm>
        </p:spPr>
        <p:txBody>
          <a:bodyPr rtlCol="0">
            <a:normAutofit/>
          </a:bodyPr>
          <a:lstStyle/>
          <a:p>
            <a:r>
              <a:rPr lang="hu-HU" dirty="0" smtClean="0">
                <a:latin typeface="+mn-lt"/>
              </a:rPr>
              <a:t>A környezetvédelmi termékdíj törvény 2023. évi változásai</a:t>
            </a:r>
            <a:endParaRPr lang="hu-HU" dirty="0">
              <a:latin typeface="+mn-lt"/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536448" y="3399905"/>
            <a:ext cx="8206958" cy="2527071"/>
          </a:xfrm>
        </p:spPr>
        <p:txBody>
          <a:bodyPr rtlCol="0"/>
          <a:lstStyle/>
          <a:p>
            <a:pPr rtl="0"/>
            <a:r>
              <a:rPr lang="hu-HU" sz="3200" b="1" dirty="0" smtClean="0"/>
              <a:t>Green Tax Service Kft.</a:t>
            </a:r>
          </a:p>
          <a:p>
            <a:pPr rtl="0"/>
            <a:r>
              <a:rPr lang="hu-HU" sz="3200" b="1" dirty="0" smtClean="0"/>
              <a:t>Sztruhár Imre</a:t>
            </a:r>
          </a:p>
          <a:p>
            <a:r>
              <a:rPr lang="hu-HU" sz="2400" b="1" spc="-50" dirty="0" smtClean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  <a:hlinkClick r:id="rId4"/>
              </a:rPr>
              <a:t>sztruhar.imre@ktdt.hu</a:t>
            </a:r>
            <a:endParaRPr lang="hu-HU" sz="2400" b="1" spc="-50" dirty="0" smtClean="0">
              <a:solidFill>
                <a:schemeClr val="bg1">
                  <a:lumMod val="6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hu-HU" sz="2400" b="1" dirty="0" smtClean="0"/>
              <a:t>0620/585-9648</a:t>
            </a:r>
            <a:endParaRPr lang="hu-HU" sz="2400" b="1" dirty="0"/>
          </a:p>
          <a:p>
            <a:pPr rtl="0"/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360861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5513" y="737474"/>
            <a:ext cx="7202906" cy="934572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>
                <a:latin typeface="+mn-lt"/>
              </a:rPr>
              <a:t>Kit terhel a termékdíj-kötelezettség?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35513" y="2142310"/>
            <a:ext cx="7340339" cy="3923620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hu-HU" altLang="hu-HU" sz="2400" b="1" dirty="0">
                <a:solidFill>
                  <a:schemeClr val="tx2"/>
                </a:solidFill>
                <a:ea typeface="+mj-ea"/>
                <a:cs typeface="+mj-cs"/>
              </a:rPr>
              <a:t>A termékdíj-kötelezettség</a:t>
            </a:r>
          </a:p>
          <a:p>
            <a:pPr lvl="1"/>
            <a:r>
              <a:rPr lang="hu-HU" altLang="hu-HU" sz="2000" dirty="0"/>
              <a:t>az első belföldi forgalomba hozót vagy első saját célú felhasználót,</a:t>
            </a:r>
          </a:p>
          <a:p>
            <a:pPr lvl="1"/>
            <a:r>
              <a:rPr lang="hu-HU" altLang="hu-HU" sz="2000" dirty="0"/>
              <a:t>belföldi előállítású egyéb kőolajtermék esetében az első belföldi forgalomba hozó első vevőjét, vagy a saját célú felhasználót,</a:t>
            </a:r>
          </a:p>
          <a:p>
            <a:pPr lvl="1"/>
            <a:r>
              <a:rPr lang="hu-HU" altLang="hu-HU" sz="2000" dirty="0"/>
              <a:t>bérgyártás esetén a bérgyártatót,</a:t>
            </a:r>
          </a:p>
          <a:p>
            <a:pPr lvl="1"/>
            <a:r>
              <a:rPr lang="hu-HU" altLang="hu-HU" sz="2000" dirty="0"/>
              <a:t>a külföldi előállítású csomagolást alkotó termékdíjköteles csomagolószer első belföldi forgalomba hozóját vagy a lebontott csomagolásból képződő csomagolási hulladék első belföldi birtokosát,</a:t>
            </a:r>
          </a:p>
          <a:p>
            <a:pPr lvl="1"/>
            <a:r>
              <a:rPr lang="hu-HU" altLang="hu-HU" sz="2000" dirty="0"/>
              <a:t>a 6. § (1) bekezdés alapján készletre vételt végzőt terheli.</a:t>
            </a:r>
          </a:p>
        </p:txBody>
      </p:sp>
    </p:spTree>
    <p:extLst>
      <p:ext uri="{BB962C8B-B14F-4D97-AF65-F5344CB8AC3E}">
        <p14:creationId xmlns:p14="http://schemas.microsoft.com/office/powerpoint/2010/main" val="6969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966595" y="878659"/>
            <a:ext cx="7299325" cy="8636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hu-HU" sz="2800" b="1" dirty="0">
                <a:solidFill>
                  <a:schemeClr val="tx2"/>
                </a:solidFill>
                <a:ea typeface="+mj-ea"/>
                <a:cs typeface="+mj-cs"/>
              </a:rPr>
              <a:t>A teljesítés módjai HOGYAN?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6785219"/>
              </p:ext>
            </p:extLst>
          </p:nvPr>
        </p:nvGraphicFramePr>
        <p:xfrm>
          <a:off x="323528" y="1628502"/>
          <a:ext cx="8463421" cy="5229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5510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5513" y="737474"/>
            <a:ext cx="7202906" cy="934572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>
                <a:latin typeface="+mn-lt"/>
              </a:rPr>
              <a:t>Átvállalási szerződésekről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3317" y="2177144"/>
            <a:ext cx="7920752" cy="4441370"/>
          </a:xfrm>
        </p:spPr>
        <p:txBody>
          <a:bodyPr rtlCol="0">
            <a:normAutofit/>
          </a:bodyPr>
          <a:lstStyle/>
          <a:p>
            <a:r>
              <a:rPr lang="hu-HU" sz="2000" dirty="0"/>
              <a:t>Kockázati Források</a:t>
            </a:r>
          </a:p>
          <a:p>
            <a:r>
              <a:rPr lang="hu-HU" sz="2000" dirty="0"/>
              <a:t>Az átvállaló rosszul jelenti be a szerződést (minden lehetséges adatot el tud rontani a bejelentő…..)</a:t>
            </a:r>
          </a:p>
          <a:p>
            <a:r>
              <a:rPr lang="hu-HU" sz="2000" dirty="0"/>
              <a:t>Ha rossz a bejelentés a kötelezetté a kockázat</a:t>
            </a:r>
          </a:p>
          <a:p>
            <a:r>
              <a:rPr lang="hu-HU" sz="2000" dirty="0"/>
              <a:t>Bonyolult CsK kódok (szerződésben 3 karakter, bevallásban 7, nem pontosan elkülöníthető kategóriák –stretchfólia A, E, S?</a:t>
            </a:r>
          </a:p>
          <a:p>
            <a:r>
              <a:rPr lang="hu-HU" sz="2000" dirty="0"/>
              <a:t>Ha lejár az átvállalási szerződés és nem kötik újra kockázat. Indokolatlanul rövid a 3 éves intervallum.</a:t>
            </a:r>
          </a:p>
          <a:p>
            <a:r>
              <a:rPr lang="hu-HU" sz="2000" dirty="0"/>
              <a:t>Számla záradékok</a:t>
            </a:r>
          </a:p>
        </p:txBody>
      </p:sp>
    </p:spTree>
    <p:extLst>
      <p:ext uri="{BB962C8B-B14F-4D97-AF65-F5344CB8AC3E}">
        <p14:creationId xmlns:p14="http://schemas.microsoft.com/office/powerpoint/2010/main" val="39833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5513" y="737474"/>
            <a:ext cx="7202906" cy="934572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>
                <a:latin typeface="+mn-lt"/>
              </a:rPr>
              <a:t>Átvállalási szerződésekről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3" y="1918739"/>
            <a:ext cx="7224330" cy="464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9" y="1614545"/>
            <a:ext cx="7659668" cy="2733027"/>
          </a:xfrm>
          <a:prstGeom prst="rect">
            <a:avLst/>
          </a:prstGeom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13657" y="19028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>
                <a:latin typeface="+mn-lt"/>
              </a:rPr>
              <a:t>Export átvállalás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907006" y="4820424"/>
            <a:ext cx="7736251" cy="167989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hu-HU" altLang="hu-HU" sz="2600" dirty="0"/>
              <a:t>Szerződésben átvállalhatja a termékdíj-kötelezettséget</a:t>
            </a:r>
            <a:r>
              <a:rPr lang="hu-HU" altLang="hu-HU" sz="2600" dirty="0" smtClean="0"/>
              <a:t>: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hu-HU" altLang="hu-HU" sz="1800" b="1" dirty="0" smtClean="0"/>
              <a:t>„</a:t>
            </a:r>
            <a:r>
              <a:rPr lang="hu-HU" altLang="hu-HU" sz="1800" b="1" dirty="0"/>
              <a:t>aa)”: </a:t>
            </a:r>
            <a:r>
              <a:rPr lang="hu-HU" altLang="hu-HU" sz="1900" dirty="0"/>
              <a:t>az első forgalomba hozótól beszerzett termékdíjköteles terméket legalább 60%-ban külföldre értékesítő vevő</a:t>
            </a:r>
            <a:r>
              <a:rPr lang="hu-HU" altLang="hu-HU" sz="1900" dirty="0" smtClean="0"/>
              <a:t>,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hu-HU" altLang="hu-HU" sz="1900" b="1" dirty="0" smtClean="0"/>
              <a:t>„</a:t>
            </a:r>
            <a:r>
              <a:rPr lang="hu-HU" altLang="hu-HU" sz="1900" b="1" dirty="0"/>
              <a:t>ab)”: </a:t>
            </a:r>
            <a:r>
              <a:rPr lang="hu-HU" altLang="hu-HU" sz="1900" dirty="0"/>
              <a:t>a továbbforgalmazótól beszerzett csomagolószert legalább 60%-ban külföldre értékesítő vevő.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10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718425" y="281690"/>
            <a:ext cx="7628710" cy="1273968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latin typeface="+mn-lt"/>
              </a:rPr>
              <a:t>Csomagolást végző átvállalása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69" y="1555658"/>
            <a:ext cx="6635261" cy="2729018"/>
          </a:xfrm>
          <a:prstGeom prst="rect">
            <a:avLst/>
          </a:prstGeom>
        </p:spPr>
      </p:pic>
      <p:sp>
        <p:nvSpPr>
          <p:cNvPr id="12" name="Tartalom helye 1"/>
          <p:cNvSpPr>
            <a:spLocks noGrp="1"/>
          </p:cNvSpPr>
          <p:nvPr>
            <p:ph idx="1"/>
          </p:nvPr>
        </p:nvSpPr>
        <p:spPr>
          <a:xfrm>
            <a:off x="880055" y="4454947"/>
            <a:ext cx="7934488" cy="220739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hu-HU" altLang="hu-HU" sz="2400" dirty="0"/>
              <a:t>A csomagolószer vevője szerződésben átvállalhatja a termékdíj-kötelezettséget</a:t>
            </a:r>
            <a:r>
              <a:rPr lang="hu-HU" altLang="hu-HU" sz="2400" dirty="0" smtClean="0"/>
              <a:t>: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hu-HU" altLang="hu-HU" sz="1900" b="1" dirty="0" smtClean="0"/>
              <a:t>„</a:t>
            </a:r>
            <a:r>
              <a:rPr lang="hu-HU" altLang="hu-HU" sz="1900" b="1" dirty="0"/>
              <a:t>d)”: </a:t>
            </a:r>
            <a:r>
              <a:rPr lang="hu-HU" altLang="hu-HU" sz="1900" dirty="0"/>
              <a:t>ha első vevőként </a:t>
            </a:r>
            <a:r>
              <a:rPr lang="hu-HU" altLang="hu-HU" sz="1900" dirty="0" err="1"/>
              <a:t>továbbforgalmazza</a:t>
            </a:r>
            <a:r>
              <a:rPr lang="hu-HU" altLang="hu-HU" sz="1900" dirty="0"/>
              <a:t> vagy saját célra felhasználja a csomagolószert</a:t>
            </a:r>
            <a:r>
              <a:rPr lang="hu-HU" altLang="hu-HU" sz="1900" dirty="0" smtClean="0"/>
              <a:t>,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hu-HU" altLang="hu-HU" sz="1900" b="1" dirty="0" smtClean="0"/>
              <a:t>„</a:t>
            </a:r>
            <a:r>
              <a:rPr lang="hu-HU" altLang="hu-HU" sz="1900" b="1" dirty="0" err="1"/>
              <a:t>ea</a:t>
            </a:r>
            <a:r>
              <a:rPr lang="hu-HU" altLang="hu-HU" sz="1900" b="1" dirty="0"/>
              <a:t>)”: </a:t>
            </a:r>
            <a:r>
              <a:rPr lang="hu-HU" altLang="hu-HU" sz="1900" dirty="0"/>
              <a:t>ha első vevőként csomagolást hoz(</a:t>
            </a:r>
            <a:r>
              <a:rPr lang="hu-HU" altLang="hu-HU" sz="1900" dirty="0" err="1"/>
              <a:t>at</a:t>
            </a:r>
            <a:r>
              <a:rPr lang="hu-HU" altLang="hu-HU" sz="1900" dirty="0"/>
              <a:t>) létre a csomagolószerből</a:t>
            </a:r>
            <a:r>
              <a:rPr lang="hu-HU" altLang="hu-HU" sz="1900" dirty="0" smtClean="0"/>
              <a:t>.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hu-HU" altLang="hu-HU" sz="1900" b="1" dirty="0" smtClean="0"/>
              <a:t>„</a:t>
            </a:r>
            <a:r>
              <a:rPr lang="hu-HU" altLang="hu-HU" sz="1900" b="1" dirty="0"/>
              <a:t>eb)”: </a:t>
            </a:r>
            <a:r>
              <a:rPr lang="hu-HU" altLang="hu-HU" sz="1900" dirty="0"/>
              <a:t>ha második vevőként csomagolást hoz(</a:t>
            </a:r>
            <a:r>
              <a:rPr lang="hu-HU" altLang="hu-HU" sz="1900" dirty="0" err="1"/>
              <a:t>at</a:t>
            </a:r>
            <a:r>
              <a:rPr lang="hu-HU" altLang="hu-HU" sz="1900" dirty="0"/>
              <a:t>) létre a csomagolószerből.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3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14828" y="4007631"/>
            <a:ext cx="8420167" cy="258127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C66E"/>
              </a:buClr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C66E"/>
              </a:buClr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C66E"/>
              </a:buClr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C66E"/>
              </a:buClr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C66E"/>
              </a:buClr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C66E"/>
              </a:buClr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C66E"/>
              </a:buClr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C66E"/>
              </a:buClr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C66E"/>
              </a:buClr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Tx/>
              <a:buNone/>
              <a:defRPr/>
            </a:pPr>
            <a:r>
              <a:rPr lang="hu-HU" altLang="hu-HU" sz="1800" kern="0" dirty="0"/>
              <a:t>	A kötelezett vevője eseti vagy időszakra szóló nyilatkozatot adhat, ha:</a:t>
            </a:r>
          </a:p>
          <a:p>
            <a:pPr lvl="1">
              <a:lnSpc>
                <a:spcPct val="120000"/>
              </a:lnSpc>
              <a:defRPr/>
            </a:pPr>
            <a:r>
              <a:rPr lang="hu-HU" altLang="hu-HU" sz="1800" b="0" kern="0" dirty="0" err="1"/>
              <a:t>ba</a:t>
            </a:r>
            <a:r>
              <a:rPr lang="hu-HU" altLang="hu-HU" sz="1800" b="0" kern="0" dirty="0"/>
              <a:t>) alpont: a csomagolóeszközt </a:t>
            </a:r>
            <a:r>
              <a:rPr lang="hu-HU" altLang="hu-HU" sz="1800" b="0" kern="0" dirty="0" err="1"/>
              <a:t>újrahasználható</a:t>
            </a:r>
            <a:r>
              <a:rPr lang="hu-HU" altLang="hu-HU" sz="1800" b="0" kern="0" dirty="0"/>
              <a:t> betétdíjas rendszerben használja,</a:t>
            </a:r>
          </a:p>
          <a:p>
            <a:pPr lvl="1">
              <a:lnSpc>
                <a:spcPct val="120000"/>
              </a:lnSpc>
              <a:defRPr/>
            </a:pPr>
            <a:r>
              <a:rPr lang="hu-HU" altLang="hu-HU" sz="1800" b="0" kern="0" dirty="0" err="1"/>
              <a:t>bb</a:t>
            </a:r>
            <a:r>
              <a:rPr lang="hu-HU" altLang="hu-HU" sz="1800" b="0" kern="0" dirty="0"/>
              <a:t>) alpont: az </a:t>
            </a:r>
            <a:r>
              <a:rPr lang="hu-HU" altLang="hu-HU" sz="1800" b="0" kern="0" dirty="0" err="1"/>
              <a:t>újrahasználható</a:t>
            </a:r>
            <a:r>
              <a:rPr lang="hu-HU" altLang="hu-HU" sz="1800" b="0" kern="0" dirty="0"/>
              <a:t> raklapot a beszerzéstől számított legalább 365 napig újrahasználva csomagolás létrehozására használja fel,</a:t>
            </a:r>
          </a:p>
          <a:p>
            <a:pPr>
              <a:lnSpc>
                <a:spcPct val="120000"/>
              </a:lnSpc>
              <a:defRPr/>
            </a:pPr>
            <a:r>
              <a:rPr lang="hu-HU" altLang="hu-HU" sz="1800" kern="0" dirty="0"/>
              <a:t>A nyilatkozattal ellentétes eljárás</a:t>
            </a:r>
            <a:r>
              <a:rPr lang="hu-HU" altLang="hu-HU" sz="1800" b="0" kern="0" dirty="0"/>
              <a:t>: a nyilatkozó termékdíjat és késedelmi pótlékot fizet.</a:t>
            </a:r>
          </a:p>
          <a:p>
            <a:pPr>
              <a:lnSpc>
                <a:spcPct val="120000"/>
              </a:lnSpc>
              <a:defRPr/>
            </a:pPr>
            <a:r>
              <a:rPr lang="hu-HU" altLang="hu-HU" sz="1800" kern="0" dirty="0"/>
              <a:t>Nyilatkozat mintája: </a:t>
            </a:r>
            <a:r>
              <a:rPr lang="hu-HU" altLang="hu-HU" sz="1800" b="0" kern="0" dirty="0"/>
              <a:t>343/2011. Korm.rendelet, 3. melléklet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endParaRPr lang="hu-HU" altLang="hu-HU" sz="1500" b="0" kern="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endParaRPr lang="hu-HU" altLang="hu-HU" sz="1500" b="0" kern="0" dirty="0"/>
          </a:p>
        </p:txBody>
      </p:sp>
      <p:sp>
        <p:nvSpPr>
          <p:cNvPr id="19" name="Cím 1"/>
          <p:cNvSpPr txBox="1">
            <a:spLocks/>
          </p:cNvSpPr>
          <p:nvPr/>
        </p:nvSpPr>
        <p:spPr>
          <a:xfrm>
            <a:off x="1377831" y="958673"/>
            <a:ext cx="6447501" cy="990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2800" b="1" dirty="0">
                <a:solidFill>
                  <a:schemeClr val="tx2"/>
                </a:solidFill>
                <a:latin typeface="+mn-lt"/>
              </a:rPr>
              <a:t>Nyilatkozat</a:t>
            </a: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07" y="1587140"/>
            <a:ext cx="5279408" cy="17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73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409303" y="3961109"/>
            <a:ext cx="8734697" cy="289689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C66E"/>
              </a:buClr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C66E"/>
              </a:buClr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C66E"/>
              </a:buClr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C66E"/>
              </a:buClr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C66E"/>
              </a:buClr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C66E"/>
              </a:buClr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C66E"/>
              </a:buClr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C66E"/>
              </a:buClr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C66E"/>
              </a:buClr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Tx/>
              <a:buNone/>
              <a:defRPr/>
            </a:pPr>
            <a:r>
              <a:rPr lang="hu-HU" altLang="hu-HU" sz="1800" kern="0" dirty="0"/>
              <a:t>	</a:t>
            </a:r>
            <a:r>
              <a:rPr lang="hu-HU" altLang="hu-HU" sz="1500" kern="0" dirty="0"/>
              <a:t>A </a:t>
            </a:r>
            <a:r>
              <a:rPr lang="hu-HU" altLang="hu-HU" sz="1800" kern="0" dirty="0"/>
              <a:t>kötelezett vevője eseti vagy időszakra szóló nyilatkozatot adhat, ha:</a:t>
            </a:r>
          </a:p>
          <a:p>
            <a:pPr lvl="1">
              <a:lnSpc>
                <a:spcPct val="90000"/>
              </a:lnSpc>
              <a:defRPr/>
            </a:pPr>
            <a:r>
              <a:rPr lang="hu-HU" altLang="hu-HU" sz="1800" b="0" kern="0" dirty="0" err="1"/>
              <a:t>ca</a:t>
            </a:r>
            <a:r>
              <a:rPr lang="hu-HU" altLang="hu-HU" sz="1800" b="0" kern="0" dirty="0"/>
              <a:t>) alpont: az egyéb csomagolószert végfelhasználóként nem csomagolásra használja,</a:t>
            </a:r>
          </a:p>
          <a:p>
            <a:pPr lvl="1">
              <a:lnSpc>
                <a:spcPct val="90000"/>
              </a:lnSpc>
              <a:defRPr/>
            </a:pPr>
            <a:r>
              <a:rPr lang="hu-HU" altLang="hu-HU" sz="1800" b="0" kern="0" dirty="0" err="1"/>
              <a:t>cb</a:t>
            </a:r>
            <a:r>
              <a:rPr lang="hu-HU" altLang="hu-HU" sz="1800" b="0" kern="0" dirty="0"/>
              <a:t>) alpont: az egyéb csomagolószert alapanyagként más termék előállításához használja,</a:t>
            </a:r>
          </a:p>
          <a:p>
            <a:pPr lvl="1">
              <a:lnSpc>
                <a:spcPct val="90000"/>
              </a:lnSpc>
              <a:defRPr/>
            </a:pPr>
            <a:r>
              <a:rPr lang="hu-HU" altLang="hu-HU" sz="1800" b="0" kern="0" dirty="0"/>
              <a:t>d) pont: a termékdíjköteles terméket termékdíj raktárba szállítja be,</a:t>
            </a:r>
          </a:p>
          <a:p>
            <a:pPr>
              <a:lnSpc>
                <a:spcPct val="120000"/>
              </a:lnSpc>
              <a:defRPr/>
            </a:pPr>
            <a:r>
              <a:rPr lang="hu-HU" altLang="hu-HU" sz="1800" kern="0" dirty="0"/>
              <a:t>A nyilatkozattal ellentétes eljárás</a:t>
            </a:r>
            <a:r>
              <a:rPr lang="hu-HU" altLang="hu-HU" sz="1800" b="0" kern="0" dirty="0"/>
              <a:t>: a nyilatkozó termékdíjat és késedelmi pótlékot fizet.</a:t>
            </a:r>
          </a:p>
          <a:p>
            <a:pPr>
              <a:lnSpc>
                <a:spcPct val="120000"/>
              </a:lnSpc>
              <a:defRPr/>
            </a:pPr>
            <a:r>
              <a:rPr lang="hu-HU" altLang="hu-HU" sz="1800" kern="0" dirty="0"/>
              <a:t>Nyilatkozat mintája: </a:t>
            </a:r>
            <a:r>
              <a:rPr lang="hu-HU" altLang="hu-HU" sz="1800" b="0" kern="0" dirty="0"/>
              <a:t>343/2011. Korm.rendelet, 3. melléklet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endParaRPr lang="hu-HU" altLang="hu-HU" sz="1500" b="0" kern="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endParaRPr lang="hu-HU" altLang="hu-HU" sz="1500" b="0" kern="0" dirty="0"/>
          </a:p>
        </p:txBody>
      </p:sp>
      <p:sp>
        <p:nvSpPr>
          <p:cNvPr id="19" name="Cím 1"/>
          <p:cNvSpPr txBox="1">
            <a:spLocks/>
          </p:cNvSpPr>
          <p:nvPr/>
        </p:nvSpPr>
        <p:spPr>
          <a:xfrm>
            <a:off x="1385713" y="846155"/>
            <a:ext cx="6447501" cy="990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2800" b="1" dirty="0">
                <a:solidFill>
                  <a:schemeClr val="tx2"/>
                </a:solidFill>
                <a:latin typeface="+mn-lt"/>
              </a:rPr>
              <a:t>Nyilatkozat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42" y="1516281"/>
            <a:ext cx="5279408" cy="17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29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373571" y="461554"/>
            <a:ext cx="6347713" cy="1320800"/>
          </a:xfrm>
        </p:spPr>
        <p:txBody>
          <a:bodyPr>
            <a:normAutofit/>
          </a:bodyPr>
          <a:lstStyle/>
          <a:p>
            <a:pPr algn="ctr" defTabSz="457200"/>
            <a:r>
              <a:rPr lang="hu-HU" sz="2800" b="1" dirty="0">
                <a:latin typeface="+mn-lt"/>
              </a:rPr>
              <a:t>Nyilatkozatokról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31017" y="2301966"/>
            <a:ext cx="6632823" cy="3584147"/>
          </a:xfrm>
        </p:spPr>
        <p:txBody>
          <a:bodyPr>
            <a:normAutofit/>
          </a:bodyPr>
          <a:lstStyle/>
          <a:p>
            <a:r>
              <a:rPr lang="hu-HU" sz="2800" dirty="0" smtClean="0"/>
              <a:t>Végrehajtási rendeletben </a:t>
            </a:r>
            <a:r>
              <a:rPr lang="hu-HU" sz="2800" dirty="0"/>
              <a:t>meghatározott forma, mégsem azt alkalmazzák sokan</a:t>
            </a:r>
          </a:p>
          <a:p>
            <a:r>
              <a:rPr lang="hu-HU" sz="2800" dirty="0"/>
              <a:t>Bevallás ANY jelű lapja nem kerül kitöltésre</a:t>
            </a:r>
          </a:p>
          <a:p>
            <a:r>
              <a:rPr lang="hu-HU" sz="2800" dirty="0"/>
              <a:t>Számlazáradék nem megfelelő</a:t>
            </a:r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79918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78377" y="737474"/>
            <a:ext cx="9117874" cy="1021657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>
                <a:latin typeface="+mn-lt"/>
              </a:rPr>
              <a:t>Termékdíj törvény 2023-as évi </a:t>
            </a:r>
            <a:r>
              <a:rPr lang="hu-HU" altLang="hu-HU" sz="2800" b="1" dirty="0" smtClean="0">
                <a:latin typeface="+mn-lt"/>
              </a:rPr>
              <a:t>változásai</a:t>
            </a:r>
            <a:endParaRPr lang="hu-HU" altLang="hu-HU" sz="2800" b="1" dirty="0">
              <a:latin typeface="+mn-lt"/>
            </a:endParaRP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725479" y="2232976"/>
            <a:ext cx="7790317" cy="4625024"/>
          </a:xfrm>
        </p:spPr>
        <p:txBody>
          <a:bodyPr>
            <a:normAutofit/>
          </a:bodyPr>
          <a:lstStyle/>
          <a:p>
            <a:r>
              <a:rPr lang="hu-HU" sz="2000" dirty="0" smtClean="0"/>
              <a:t>2023.07.01-től</a:t>
            </a:r>
          </a:p>
          <a:p>
            <a:r>
              <a:rPr lang="hu-HU" sz="2000" dirty="0" smtClean="0"/>
              <a:t>Elveszíti pénzügyi forrás teremtő funkcióját, viszont megmarad fogyasztáscsökkentésre irányuló jogszabálynak</a:t>
            </a:r>
          </a:p>
          <a:p>
            <a:r>
              <a:rPr lang="hu-HU" sz="2000" dirty="0" smtClean="0"/>
              <a:t>Kettős kontroll megteremtése</a:t>
            </a:r>
          </a:p>
          <a:p>
            <a:r>
              <a:rPr lang="hu-HU" sz="2000" dirty="0" smtClean="0"/>
              <a:t>Új termékdíj számítási módszer</a:t>
            </a:r>
          </a:p>
          <a:p>
            <a:r>
              <a:rPr lang="hu-HU" sz="2000" dirty="0" smtClean="0"/>
              <a:t>„adó és vámhatóság” szövegrészek módosítása „adóhatóság”-</a:t>
            </a:r>
            <a:r>
              <a:rPr lang="hu-HU" sz="2000" dirty="0" err="1" smtClean="0"/>
              <a:t>ra</a:t>
            </a:r>
            <a:r>
              <a:rPr lang="hu-HU" sz="2000" dirty="0" smtClean="0"/>
              <a:t>,</a:t>
            </a:r>
          </a:p>
          <a:p>
            <a:r>
              <a:rPr lang="hu-HU" sz="2000" dirty="0" smtClean="0"/>
              <a:t>Az egyéni hulladékkezelés jogintézménye a termékdíj tekintetében 2023. július 01.-vel törlésre kerül</a:t>
            </a:r>
          </a:p>
          <a:p>
            <a:r>
              <a:rPr lang="hu-HU" sz="2000" dirty="0" smtClean="0"/>
              <a:t>Vámtarifaszám 2023. 07.01.-től: tárgyévet megelőző év január 01.-i hatályos Vámtarifa szerint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8726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306799"/>
              </p:ext>
            </p:extLst>
          </p:nvPr>
        </p:nvGraphicFramePr>
        <p:xfrm>
          <a:off x="409575" y="2592388"/>
          <a:ext cx="2084387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Acrobat Document" r:id="rId3" imgW="6545403" imgH="9204786" progId="AcroExch.Document.DC">
                  <p:embed/>
                </p:oleObj>
              </mc:Choice>
              <mc:Fallback>
                <p:oleObj name="Acrobat Document" r:id="rId3" imgW="6545403" imgH="9204786" progId="AcroExch.Document.DC">
                  <p:embed/>
                  <p:pic>
                    <p:nvPicPr>
                      <p:cNvPr id="23554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2592388"/>
                        <a:ext cx="2084387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4006" y="736485"/>
            <a:ext cx="6440488" cy="86518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altLang="hu-HU" sz="3200" b="1" dirty="0">
                <a:latin typeface="+mn-lt"/>
              </a:rPr>
              <a:t>Néhány partnerünk</a:t>
            </a:r>
          </a:p>
        </p:txBody>
      </p:sp>
      <p:pic>
        <p:nvPicPr>
          <p:cNvPr id="23557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22" y="1899147"/>
            <a:ext cx="1801812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Kép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2" y="1972105"/>
            <a:ext cx="143033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Kép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04" y="2356347"/>
            <a:ext cx="2843213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Kép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376" y="3735387"/>
            <a:ext cx="2409825" cy="64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Kép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9" y="6199188"/>
            <a:ext cx="28638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Kép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588" y="4222989"/>
            <a:ext cx="20129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Kép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540" y="6248400"/>
            <a:ext cx="1447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Kép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69" y="5467350"/>
            <a:ext cx="1609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Kép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92" y="4530476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Kép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26" y="4711270"/>
            <a:ext cx="14382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038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78377" y="737474"/>
            <a:ext cx="9117874" cy="1021657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>
                <a:latin typeface="+mn-lt"/>
              </a:rPr>
              <a:t>Termékdíj törvény 2023-as évi </a:t>
            </a:r>
            <a:r>
              <a:rPr lang="hu-HU" altLang="hu-HU" sz="2800" b="1" dirty="0" smtClean="0">
                <a:latin typeface="+mn-lt"/>
              </a:rPr>
              <a:t>változásai</a:t>
            </a:r>
            <a:endParaRPr lang="hu-HU" altLang="hu-HU" sz="2800" b="1" dirty="0">
              <a:latin typeface="+mn-lt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68579" y="2325190"/>
            <a:ext cx="7340339" cy="3923620"/>
          </a:xfrm>
        </p:spPr>
        <p:txBody>
          <a:bodyPr rtlCol="0">
            <a:normAutofit/>
          </a:bodyPr>
          <a:lstStyle/>
          <a:p>
            <a:r>
              <a:rPr lang="hu-HU" sz="2000" dirty="0" smtClean="0"/>
              <a:t>Elektromos </a:t>
            </a:r>
            <a:r>
              <a:rPr lang="hu-HU" sz="2000" dirty="0"/>
              <a:t>és elektronikai berendezések esetén a jogalkotó a jelenleg hatályos kategóriákhoz igazítja a csekély mennyiségű kategóriát</a:t>
            </a:r>
          </a:p>
          <a:p>
            <a:r>
              <a:rPr lang="hu-HU" sz="2000" dirty="0"/>
              <a:t>Mezőgazdasági termelők termékdíj átalány fizetési lehetősége megszűnik</a:t>
            </a:r>
          </a:p>
          <a:p>
            <a:r>
              <a:rPr lang="hu-HU" sz="2000" dirty="0"/>
              <a:t>A belföldi forgalomba hozatal fogalma kiterjesztésre kerül -a törvény az OSS rendszerben értékesítőkre is vonatkozik, ezért az online forgalomba hozatalt (elektronikus kereskedelmi szolgáltatás) definiálja</a:t>
            </a:r>
          </a:p>
          <a:p>
            <a:r>
              <a:rPr lang="hu-HU" sz="2000" dirty="0"/>
              <a:t>Termékdíjat kibővíti </a:t>
            </a:r>
            <a:r>
              <a:rPr lang="hu-HU" sz="2000" dirty="0" smtClean="0"/>
              <a:t>az egyszer használatos </a:t>
            </a:r>
            <a:r>
              <a:rPr lang="hu-HU" sz="2000" dirty="0"/>
              <a:t>elektromos cigarettára és napelemre</a:t>
            </a:r>
          </a:p>
          <a:p>
            <a:pPr marL="400050" indent="-400050">
              <a:buNone/>
              <a:defRPr/>
            </a:pPr>
            <a:endParaRPr lang="hu-HU" altLang="hu-H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6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78378" y="363005"/>
            <a:ext cx="9117874" cy="1021657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 smtClean="0">
                <a:latin typeface="+mn-lt"/>
              </a:rPr>
              <a:t>Új termékdíj számítási módszer</a:t>
            </a:r>
            <a:endParaRPr lang="hu-HU" altLang="hu-HU" sz="2800" b="1" dirty="0">
              <a:latin typeface="+mn-lt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05343" y="1759131"/>
            <a:ext cx="7950433" cy="4833256"/>
          </a:xfrm>
        </p:spPr>
        <p:txBody>
          <a:bodyPr rtlCol="0">
            <a:noAutofit/>
          </a:bodyPr>
          <a:lstStyle/>
          <a:p>
            <a:pPr marL="400050" indent="-400050">
              <a:buNone/>
              <a:defRPr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termék- és anyagáramonként fizetendő termékdíjtételeiket meghatározó általános formula</a:t>
            </a:r>
            <a:r>
              <a:rPr lang="hu-HU" alt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hu-HU" altLang="hu-H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0050" indent="-400050" algn="ctr">
              <a:buNone/>
              <a:defRPr/>
            </a:pP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 = (AT – F)</a:t>
            </a:r>
          </a:p>
          <a:p>
            <a:pPr marL="400050" indent="-400050">
              <a:buNone/>
              <a:defRPr/>
            </a:pPr>
            <a:r>
              <a:rPr lang="hu-HU" alt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T: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két tizedes pontossággal kiszámított és a kerekítés általános szabályai szerint forintra kerekített </a:t>
            </a:r>
            <a:r>
              <a:rPr lang="hu-HU" altLang="hu-HU" sz="1800" b="1" dirty="0">
                <a:solidFill>
                  <a:srgbClr val="FF0000"/>
                </a:solidFill>
              </a:rPr>
              <a:t>termékdíjtétel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(Ft/kg) azzal, hogyha (AT – F) eredménye negatív összeg, a T értéke nulla,</a:t>
            </a:r>
          </a:p>
          <a:p>
            <a:pPr marL="400050" indent="-400050">
              <a:buNone/>
              <a:defRPr/>
            </a:pPr>
            <a:r>
              <a:rPr lang="hu-HU" altLang="hu-H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2. pont szerinti táblázatban meghatározott, az adott termék- vagy anyagáramra vonatkozó </a:t>
            </a:r>
            <a:r>
              <a:rPr lang="hu-HU" altLang="hu-HU" sz="1800" b="1" dirty="0">
                <a:solidFill>
                  <a:srgbClr val="FF0000"/>
                </a:solidFill>
              </a:rPr>
              <a:t>általános termékdíjtétel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(Ft/kg),</a:t>
            </a:r>
          </a:p>
          <a:p>
            <a:pPr marL="400050" indent="-400050">
              <a:buNone/>
              <a:defRPr/>
            </a:pPr>
            <a:r>
              <a:rPr lang="hu-HU" alt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az adott termék- vagy anyagáramra vonatkozó, a termékdíj megállapítási időszak első napján hatályos, </a:t>
            </a:r>
            <a:r>
              <a:rPr lang="hu-HU" altLang="hu-H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Ht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szerinti </a:t>
            </a:r>
            <a:r>
              <a:rPr lang="hu-HU" altLang="hu-HU" sz="1800" b="1" dirty="0">
                <a:solidFill>
                  <a:srgbClr val="FF0000"/>
                </a:solidFill>
              </a:rPr>
              <a:t>kiterjesztett gyártói felelősségi díj (Ft/kg)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megjegyzés: első díj közlés várható időpontja legkésőbb 2023. </a:t>
            </a:r>
            <a:r>
              <a:rPr lang="hu-HU" alt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május 31. –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csomagolószer esetén az abból előállításra kerülő csomagolás után fizetendő </a:t>
            </a:r>
            <a:r>
              <a:rPr lang="hu-HU" altLang="hu-H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Ht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szerinti kiterjesztett gyártói felelősségi díjat kell figyelembe venni. Azon termék- és anyagáramok esetén, amelyekre a </a:t>
            </a:r>
            <a:r>
              <a:rPr lang="hu-HU" altLang="hu-H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Ht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szerinti kiterjesztett gyártói felelősségi díj nem kerül megállapításra, az F értéke 0</a:t>
            </a:r>
          </a:p>
        </p:txBody>
      </p:sp>
    </p:spTree>
    <p:extLst>
      <p:ext uri="{BB962C8B-B14F-4D97-AF65-F5344CB8AC3E}">
        <p14:creationId xmlns:p14="http://schemas.microsoft.com/office/powerpoint/2010/main" val="26386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893" y="557348"/>
            <a:ext cx="8432387" cy="1101962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 smtClean="0">
                <a:latin typeface="+mn-lt"/>
              </a:rPr>
              <a:t>Nyilvántartás kötelező tartalmi elemei</a:t>
            </a:r>
            <a:endParaRPr lang="hu-HU" altLang="hu-HU" sz="2800" b="1" dirty="0">
              <a:latin typeface="+mn-lt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010286" y="1868488"/>
            <a:ext cx="7524750" cy="4989512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05740" indent="-20574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-185166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5166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40" indent="-157734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57734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3020" indent="-157734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3716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" indent="-13716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hu-HU" sz="2400" dirty="0" smtClean="0"/>
              <a:t>A termékdíjköteles termékek nyilvántartásának legalább az alábbi adatokat kell tartalmaznia: A termékdíjköteles termék:</a:t>
            </a:r>
          </a:p>
          <a:p>
            <a:pPr lvl="1">
              <a:defRPr/>
            </a:pPr>
            <a:r>
              <a:rPr lang="hu-HU" sz="2000" dirty="0" smtClean="0"/>
              <a:t>megnevezése,</a:t>
            </a:r>
          </a:p>
          <a:p>
            <a:pPr lvl="1">
              <a:defRPr/>
            </a:pPr>
            <a:r>
              <a:rPr lang="hu-HU" sz="2000" dirty="0" err="1" smtClean="0"/>
              <a:t>CsK</a:t>
            </a:r>
            <a:r>
              <a:rPr lang="hu-HU" sz="2000" dirty="0" smtClean="0"/>
              <a:t> vagy KT kódja,</a:t>
            </a:r>
          </a:p>
          <a:p>
            <a:pPr lvl="1">
              <a:defRPr/>
            </a:pPr>
            <a:r>
              <a:rPr lang="hu-HU" sz="2000" dirty="0" smtClean="0"/>
              <a:t>vámtarifaszáma,</a:t>
            </a:r>
          </a:p>
          <a:p>
            <a:pPr lvl="1">
              <a:defRPr/>
            </a:pPr>
            <a:r>
              <a:rPr lang="hu-HU" sz="2000" dirty="0" smtClean="0"/>
              <a:t>mennyisége (kg) és műanyag zacskó, zsák esetében darabszáma vagy gépjármű esetében darabszáma,</a:t>
            </a:r>
          </a:p>
          <a:p>
            <a:pPr lvl="1">
              <a:defRPr/>
            </a:pPr>
            <a:r>
              <a:rPr lang="hu-HU" sz="2000" dirty="0" smtClean="0"/>
              <a:t>termékdíjtétele és összege vagy az átalány-termékdíj összege,</a:t>
            </a:r>
          </a:p>
          <a:p>
            <a:pPr lvl="1">
              <a:defRPr/>
            </a:pPr>
            <a:r>
              <a:rPr lang="hu-HU" sz="2000" dirty="0" smtClean="0"/>
              <a:t>eredete (belföldi gyártású, külföldről behozott),</a:t>
            </a:r>
          </a:p>
          <a:p>
            <a:pPr lvl="1">
              <a:defRPr/>
            </a:pPr>
            <a:r>
              <a:rPr lang="hu-HU" sz="2000" dirty="0" smtClean="0"/>
              <a:t>a termékdíj-kötelezettség keletkezésének napja,</a:t>
            </a:r>
          </a:p>
          <a:p>
            <a:pPr lvl="1">
              <a:defRPr/>
            </a:pPr>
            <a:r>
              <a:rPr lang="hu-HU" sz="2000" dirty="0" smtClean="0"/>
              <a:t>a termékdíj megfizetésének napja.</a:t>
            </a:r>
          </a:p>
          <a:p>
            <a:pPr lvl="1">
              <a:defRPr/>
            </a:pPr>
            <a:endParaRPr lang="hu-HU" sz="2400" dirty="0" smtClean="0"/>
          </a:p>
          <a:p>
            <a:pPr lvl="1">
              <a:defRPr/>
            </a:pPr>
            <a:endParaRPr lang="hu-HU" sz="2400" dirty="0" smtClean="0"/>
          </a:p>
          <a:p>
            <a:pPr lvl="1">
              <a:defRPr/>
            </a:pPr>
            <a:endParaRPr lang="hu-HU" sz="2400" dirty="0" smtClean="0"/>
          </a:p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75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893" y="2418805"/>
            <a:ext cx="8432387" cy="1101962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smtClean="0">
                <a:latin typeface="+mn-lt"/>
              </a:rPr>
              <a:t>Hamarosan folytatjuk…</a:t>
            </a:r>
            <a:endParaRPr lang="hu-HU" altLang="hu-H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005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03" y="423966"/>
            <a:ext cx="9117874" cy="1021657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latin typeface="+mn-lt"/>
              </a:rPr>
              <a:t>Miért van szükség EPR rendszerre?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1" y="2142308"/>
            <a:ext cx="11020562" cy="544140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65" y="1793596"/>
            <a:ext cx="6199322" cy="697424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18303" y="5238579"/>
            <a:ext cx="3104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252525"/>
                </a:solidFill>
                <a:cs typeface="Microsoft Uighur" panose="02000000000000000000" pitchFamily="2" charset="-78"/>
              </a:rPr>
              <a:t>a körforgásos gazdasági modellben minden nem megújuló anyag zárt körben kering</a:t>
            </a:r>
            <a:endParaRPr lang="hu-HU" dirty="0">
              <a:cs typeface="Microsoft Uighur" panose="02000000000000000000" pitchFamily="2" charset="-78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94942" y="3004181"/>
            <a:ext cx="34915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252525"/>
                </a:solidFill>
              </a:rPr>
              <a:t>lineáris </a:t>
            </a:r>
            <a:r>
              <a:rPr lang="hu-HU" dirty="0">
                <a:solidFill>
                  <a:srgbClr val="252525"/>
                </a:solidFill>
              </a:rPr>
              <a:t>gazdasági modellben </a:t>
            </a:r>
            <a:r>
              <a:rPr lang="hu-HU" dirty="0" smtClean="0">
                <a:solidFill>
                  <a:srgbClr val="252525"/>
                </a:solidFill>
              </a:rPr>
              <a:t>a </a:t>
            </a:r>
            <a:r>
              <a:rPr lang="hu-HU" dirty="0">
                <a:solidFill>
                  <a:srgbClr val="252525"/>
                </a:solidFill>
              </a:rPr>
              <a:t>természeti erőforrásokból, elsődleges nyersanyagokból állítják elő a termékeket, amelyek a használatot követően hulladékká válnak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086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795" y="511051"/>
            <a:ext cx="9117874" cy="1021657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 smtClean="0">
                <a:latin typeface="+mn-lt"/>
              </a:rPr>
              <a:t>Európai  Unió irányelvei</a:t>
            </a:r>
            <a:endParaRPr lang="hu-HU" altLang="hu-HU" sz="2800" b="1" dirty="0">
              <a:latin typeface="+mn-lt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Az Európai Unió hulladékgazdálkodással összefüggő irányelvei az alábbi hulladékok tekintetében határoznak meg a tagállamok számára elérendő gyűjtési, illetve újrafeldolgozási célértéket</a:t>
            </a:r>
            <a:r>
              <a:rPr lang="hu-HU" dirty="0" smtClean="0"/>
              <a:t>:</a:t>
            </a:r>
          </a:p>
          <a:p>
            <a:endParaRPr lang="hu-HU" sz="1400" dirty="0"/>
          </a:p>
          <a:p>
            <a:pPr lvl="2"/>
            <a:r>
              <a:rPr lang="hu-HU" sz="2000" dirty="0" smtClean="0"/>
              <a:t>települési </a:t>
            </a:r>
            <a:r>
              <a:rPr lang="hu-HU" sz="2000" dirty="0"/>
              <a:t>hulladék, </a:t>
            </a:r>
          </a:p>
          <a:p>
            <a:pPr lvl="2"/>
            <a:r>
              <a:rPr lang="hu-HU" sz="2000" dirty="0" smtClean="0"/>
              <a:t>csomagolási </a:t>
            </a:r>
            <a:r>
              <a:rPr lang="hu-HU" sz="2000" dirty="0"/>
              <a:t>hulladék, </a:t>
            </a:r>
          </a:p>
          <a:p>
            <a:pPr lvl="2"/>
            <a:r>
              <a:rPr lang="hu-HU" sz="2000" dirty="0" smtClean="0"/>
              <a:t>elektromos</a:t>
            </a:r>
            <a:r>
              <a:rPr lang="hu-HU" sz="2000" dirty="0"/>
              <a:t>, elektronikus berendezések hulladéka, </a:t>
            </a:r>
          </a:p>
          <a:p>
            <a:pPr lvl="2"/>
            <a:r>
              <a:rPr lang="hu-HU" sz="2000" dirty="0" smtClean="0"/>
              <a:t>elem </a:t>
            </a:r>
            <a:r>
              <a:rPr lang="hu-HU" sz="2000" dirty="0"/>
              <a:t>és akkumulátor hulladék, </a:t>
            </a:r>
          </a:p>
          <a:p>
            <a:pPr lvl="2"/>
            <a:r>
              <a:rPr lang="hu-HU" sz="2000" dirty="0" smtClean="0"/>
              <a:t>hulladékká </a:t>
            </a:r>
            <a:r>
              <a:rPr lang="hu-HU" sz="2000" dirty="0"/>
              <a:t>vált gépjárművek.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5337589"/>
            <a:ext cx="4825636" cy="138978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14" y="4904014"/>
            <a:ext cx="3048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795" y="511051"/>
            <a:ext cx="9117874" cy="1021657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 smtClean="0">
                <a:latin typeface="+mn-lt"/>
              </a:rPr>
              <a:t>Elérendő célszámok OHT alapján</a:t>
            </a:r>
            <a:endParaRPr lang="hu-HU" altLang="hu-HU" sz="2800" b="1" dirty="0">
              <a:latin typeface="+mn-lt"/>
            </a:endParaRPr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205038"/>
            <a:ext cx="8281988" cy="3600450"/>
          </a:xfrm>
        </p:spPr>
      </p:pic>
    </p:spTree>
    <p:extLst>
      <p:ext uri="{BB962C8B-B14F-4D97-AF65-F5344CB8AC3E}">
        <p14:creationId xmlns:p14="http://schemas.microsoft.com/office/powerpoint/2010/main" val="388956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53255" y="580720"/>
            <a:ext cx="9117874" cy="1021657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 smtClean="0">
                <a:latin typeface="+mn-lt"/>
              </a:rPr>
              <a:t>EPR rendszer felépítése</a:t>
            </a:r>
            <a:endParaRPr lang="hu-HU" altLang="hu-HU" sz="2800" b="1" dirty="0">
              <a:latin typeface="+mn-l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50" y="5422477"/>
            <a:ext cx="2898950" cy="1435523"/>
          </a:xfrm>
          <a:prstGeom prst="rect">
            <a:avLst/>
          </a:prstGeom>
          <a:gradFill>
            <a:gsLst>
              <a:gs pos="0">
                <a:schemeClr val="accent1">
                  <a:alpha val="0"/>
                  <a:lumMod val="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000000">
                <a:alpha val="4900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95278" y="2329543"/>
            <a:ext cx="7869453" cy="1898469"/>
          </a:xfrm>
        </p:spPr>
        <p:txBody>
          <a:bodyPr rtlCol="0">
            <a:normAutofit/>
          </a:bodyPr>
          <a:lstStyle/>
          <a:p>
            <a:r>
              <a:rPr lang="hu-HU" sz="2000" dirty="0"/>
              <a:t>A kiterjesztett gyártói felelősségi (EPR) rendszer a tagállamok által hozott olyan intézkedések együttese, amelyek célja annak biztosítása, hogy a termékek gyártói viseljék a pénzügyi felelősséget, illetve a pénzügyi és szervezési felelősséget a termék életciklusa során a hulladékká válást követő hulladékkezelésért.</a:t>
            </a:r>
          </a:p>
          <a:p>
            <a:pPr marL="0" indent="0">
              <a:buNone/>
            </a:pPr>
            <a:endParaRPr lang="hu-HU" dirty="0"/>
          </a:p>
          <a:p>
            <a:pPr marL="400050" indent="-400050">
              <a:buNone/>
              <a:defRPr/>
            </a:pPr>
            <a:endParaRPr lang="hu-HU" altLang="hu-H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95278" y="4258493"/>
            <a:ext cx="7342585" cy="1641566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05740" indent="-20574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-185166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5166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40" indent="-157734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57734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3020" indent="-157734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3716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" indent="-13716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 smtClean="0"/>
              <a:t>A hulladékgazdálkodási kötelezettségek teljesítését a gyártók által fizetendő kiterjesztett gyártói felelősségi díjból kollektív teljesítés keretében a koncessziós társaság valósítja meg</a:t>
            </a:r>
            <a:r>
              <a:rPr lang="hu-HU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Font typeface="Wingdings 2"/>
              <a:buNone/>
            </a:pPr>
            <a:endParaRPr lang="hu-HU" dirty="0" smtClean="0"/>
          </a:p>
          <a:p>
            <a:pPr marL="400050" indent="-400050">
              <a:buFont typeface="Wingdings 2"/>
              <a:buNone/>
              <a:defRPr/>
            </a:pPr>
            <a:endParaRPr lang="hu-HU" altLang="hu-H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0128" y="382063"/>
            <a:ext cx="9118878" cy="1230663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 smtClean="0">
                <a:latin typeface="+mn-lt"/>
              </a:rPr>
              <a:t>EPR rendszer</a:t>
            </a:r>
            <a:endParaRPr lang="hu-HU" altLang="hu-HU" sz="2800" b="1" dirty="0">
              <a:latin typeface="+mn-lt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71011" y="2063931"/>
            <a:ext cx="8376600" cy="1045029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hu-HU" sz="2800" dirty="0" smtClean="0"/>
              <a:t>A koncesszor feladatai </a:t>
            </a:r>
            <a:r>
              <a:rPr lang="hu-HU" sz="2800" dirty="0"/>
              <a:t>a visszagyűjtési és újrafeldolgozási célértékek teljesítése érdekében</a:t>
            </a:r>
            <a:r>
              <a:rPr lang="hu-HU" sz="2800" dirty="0" smtClean="0"/>
              <a:t>:</a:t>
            </a:r>
            <a:endParaRPr lang="hu-HU" sz="2800" dirty="0"/>
          </a:p>
          <a:p>
            <a:pPr marL="0" indent="0">
              <a:buNone/>
            </a:pPr>
            <a:endParaRPr lang="hu-HU" dirty="0"/>
          </a:p>
          <a:p>
            <a:pPr marL="400050" indent="-400050">
              <a:buNone/>
              <a:defRPr/>
            </a:pPr>
            <a:endParaRPr lang="hu-HU" altLang="hu-H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717280" y="6566263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hu-HU" dirty="0" err="1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271011" y="3147146"/>
            <a:ext cx="8168640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Hulladék átvétele, gyűjtés, elszállítása, előkezelése </a:t>
            </a:r>
            <a:r>
              <a:rPr lang="hu-HU" sz="2000" dirty="0" smtClean="0"/>
              <a:t>és kezelésre </a:t>
            </a:r>
            <a:r>
              <a:rPr lang="hu-HU" sz="2000" dirty="0"/>
              <a:t>történő átadása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71011" y="4875594"/>
            <a:ext cx="816864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Pénzügyi koordináció és elszámolás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71011" y="6011914"/>
            <a:ext cx="816864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Jelentéstételi rendszer működtetése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71011" y="5446322"/>
            <a:ext cx="816864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Kommunikáció (szemléletformálás)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71011" y="4011370"/>
            <a:ext cx="8376600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Fentebb meghatározott tevékenységekkel érintett hulladékgazdálkodási létesítmények fenntartása és üzemeltetése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1858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16104" y="1774748"/>
            <a:ext cx="8318593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  </a:t>
            </a:r>
            <a:r>
              <a:rPr lang="hu-HU" sz="3200" b="1" dirty="0" smtClean="0">
                <a:solidFill>
                  <a:schemeClr val="bg1"/>
                </a:solidFill>
              </a:rPr>
              <a:t>Hulladéktörvény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7832E06-A9FC-17B5-CF60-D08D35712F75}"/>
              </a:ext>
            </a:extLst>
          </p:cNvPr>
          <p:cNvSpPr txBox="1"/>
          <p:nvPr/>
        </p:nvSpPr>
        <p:spPr>
          <a:xfrm>
            <a:off x="206690" y="3014598"/>
            <a:ext cx="354629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Környezetvédelmi termékdíj törvény</a:t>
            </a:r>
          </a:p>
        </p:txBody>
      </p:sp>
      <p:sp>
        <p:nvSpPr>
          <p:cNvPr id="6" name="Nyíl: lefelé mutató 8">
            <a:extLst>
              <a:ext uri="{FF2B5EF4-FFF2-40B4-BE49-F238E27FC236}">
                <a16:creationId xmlns:a16="http://schemas.microsoft.com/office/drawing/2014/main" id="{19D312F4-1102-2517-2A05-4DEDA98CCEA9}"/>
              </a:ext>
            </a:extLst>
          </p:cNvPr>
          <p:cNvSpPr/>
          <p:nvPr/>
        </p:nvSpPr>
        <p:spPr>
          <a:xfrm>
            <a:off x="1879145" y="2353320"/>
            <a:ext cx="446044" cy="64191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53F16B2-08C8-6F7B-FADE-B745D1BECB51}"/>
              </a:ext>
            </a:extLst>
          </p:cNvPr>
          <p:cNvSpPr txBox="1"/>
          <p:nvPr/>
        </p:nvSpPr>
        <p:spPr>
          <a:xfrm>
            <a:off x="4990011" y="3014598"/>
            <a:ext cx="3997236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Kiterjesztett gyártói felelősség kormányrendelete</a:t>
            </a:r>
          </a:p>
        </p:txBody>
      </p:sp>
      <p:sp>
        <p:nvSpPr>
          <p:cNvPr id="9" name="Nyíl: balra-jobbra mutató 7">
            <a:extLst>
              <a:ext uri="{FF2B5EF4-FFF2-40B4-BE49-F238E27FC236}">
                <a16:creationId xmlns:a16="http://schemas.microsoft.com/office/drawing/2014/main" id="{C6C5B226-4909-2FB0-E989-B646E34EFDB4}"/>
              </a:ext>
            </a:extLst>
          </p:cNvPr>
          <p:cNvSpPr/>
          <p:nvPr/>
        </p:nvSpPr>
        <p:spPr>
          <a:xfrm>
            <a:off x="3752985" y="3140685"/>
            <a:ext cx="1143000" cy="45571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97BB729-ACC2-FD12-85F8-99434278318E}"/>
              </a:ext>
            </a:extLst>
          </p:cNvPr>
          <p:cNvSpPr txBox="1"/>
          <p:nvPr/>
        </p:nvSpPr>
        <p:spPr>
          <a:xfrm>
            <a:off x="4990011" y="4098984"/>
            <a:ext cx="3997236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Italtermékek kötelező visszaváltási kormányrendelete</a:t>
            </a:r>
          </a:p>
        </p:txBody>
      </p:sp>
      <p:sp>
        <p:nvSpPr>
          <p:cNvPr id="11" name="Nyíl: kanyarodó 12">
            <a:extLst>
              <a:ext uri="{FF2B5EF4-FFF2-40B4-BE49-F238E27FC236}">
                <a16:creationId xmlns:a16="http://schemas.microsoft.com/office/drawing/2014/main" id="{75748429-CF9B-9437-FDC1-505B5FDF10CE}"/>
              </a:ext>
            </a:extLst>
          </p:cNvPr>
          <p:cNvSpPr/>
          <p:nvPr/>
        </p:nvSpPr>
        <p:spPr>
          <a:xfrm flipV="1">
            <a:off x="1979838" y="3741848"/>
            <a:ext cx="2887027" cy="981075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E1801E9D-0586-9F83-9026-F54744E793A3}"/>
              </a:ext>
            </a:extLst>
          </p:cNvPr>
          <p:cNvSpPr/>
          <p:nvPr/>
        </p:nvSpPr>
        <p:spPr>
          <a:xfrm>
            <a:off x="1039381" y="3741848"/>
            <a:ext cx="248400" cy="11646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Nyíl: kanyarodó 13">
            <a:extLst>
              <a:ext uri="{FF2B5EF4-FFF2-40B4-BE49-F238E27FC236}">
                <a16:creationId xmlns:a16="http://schemas.microsoft.com/office/drawing/2014/main" id="{D0C4FDE2-7992-B4B1-C7F1-B14B08578B42}"/>
              </a:ext>
            </a:extLst>
          </p:cNvPr>
          <p:cNvSpPr/>
          <p:nvPr/>
        </p:nvSpPr>
        <p:spPr>
          <a:xfrm flipV="1">
            <a:off x="1039381" y="4906547"/>
            <a:ext cx="3895725" cy="981075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FBA04A43-AEDF-0EFB-3EBD-07E014F88D88}"/>
              </a:ext>
            </a:extLst>
          </p:cNvPr>
          <p:cNvSpPr txBox="1"/>
          <p:nvPr/>
        </p:nvSpPr>
        <p:spPr>
          <a:xfrm>
            <a:off x="4990011" y="5487512"/>
            <a:ext cx="399723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„SUP” kormányrendeletek</a:t>
            </a:r>
          </a:p>
        </p:txBody>
      </p:sp>
      <p:sp>
        <p:nvSpPr>
          <p:cNvPr id="16" name="Nyíl: lefelé mutató 8">
            <a:extLst>
              <a:ext uri="{FF2B5EF4-FFF2-40B4-BE49-F238E27FC236}">
                <a16:creationId xmlns:a16="http://schemas.microsoft.com/office/drawing/2014/main" id="{19D312F4-1102-2517-2A05-4DEDA98CCEA9}"/>
              </a:ext>
            </a:extLst>
          </p:cNvPr>
          <p:cNvSpPr/>
          <p:nvPr/>
        </p:nvSpPr>
        <p:spPr>
          <a:xfrm>
            <a:off x="6629671" y="2372684"/>
            <a:ext cx="446044" cy="64191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6095999" y="6519446"/>
            <a:ext cx="357922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Forrás: CSAOSZ - Nagy Miklós</a:t>
            </a:r>
          </a:p>
        </p:txBody>
      </p:sp>
    </p:spTree>
    <p:extLst>
      <p:ext uri="{BB962C8B-B14F-4D97-AF65-F5344CB8AC3E}">
        <p14:creationId xmlns:p14="http://schemas.microsoft.com/office/powerpoint/2010/main" val="413673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Kép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508919"/>
            <a:ext cx="195103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81288" y="609556"/>
            <a:ext cx="6440488" cy="8651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3200" b="1" dirty="0">
                <a:latin typeface="+mn-lt"/>
              </a:rPr>
              <a:t>Néhány partnerünk</a:t>
            </a:r>
          </a:p>
        </p:txBody>
      </p:sp>
      <p:pic>
        <p:nvPicPr>
          <p:cNvPr id="24581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3" y="3906837"/>
            <a:ext cx="22923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Kép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70" y="2786063"/>
            <a:ext cx="27574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Kép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64" y="2322513"/>
            <a:ext cx="23447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Kép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12392"/>
            <a:ext cx="20621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Kép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7" y="5572125"/>
            <a:ext cx="23320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Kép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1" y="4973637"/>
            <a:ext cx="1884362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7" name="Objektum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382867"/>
              </p:ext>
            </p:extLst>
          </p:nvPr>
        </p:nvGraphicFramePr>
        <p:xfrm>
          <a:off x="3281839" y="3802063"/>
          <a:ext cx="2530475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Acrobat Document" r:id="rId10" imgW="6415686" imgH="4533529" progId="AcroExch.Document.DC">
                  <p:embed/>
                </p:oleObj>
              </mc:Choice>
              <mc:Fallback>
                <p:oleObj name="Acrobat Document" r:id="rId10" imgW="6415686" imgH="4533529" progId="AcroExch.Document.DC">
                  <p:embed/>
                  <p:pic>
                    <p:nvPicPr>
                      <p:cNvPr id="24587" name="Objektum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839" y="3802063"/>
                        <a:ext cx="2530475" cy="178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8" name="Picture 15" descr="https://ktdt.hu/wp-content/uploads/2021/09/image00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65" y="5458618"/>
            <a:ext cx="1990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Kép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47" y="1690485"/>
            <a:ext cx="14239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125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73" y="988286"/>
            <a:ext cx="7099664" cy="561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795" y="511051"/>
            <a:ext cx="9117874" cy="1021657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latin typeface="+mn-lt"/>
              </a:rPr>
              <a:t>A körforgásos termékek és azonosító kódszámaik</a:t>
            </a:r>
            <a:endParaRPr lang="hu-HU" altLang="hu-HU" sz="2800" b="1" dirty="0">
              <a:latin typeface="+mn-lt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5576" y="1822269"/>
            <a:ext cx="8486503" cy="4922520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1. A körforgásos termékek</a:t>
            </a:r>
          </a:p>
          <a:p>
            <a:pPr lvl="1"/>
            <a:r>
              <a:rPr lang="hu-HU" dirty="0"/>
              <a:t>1.1. </a:t>
            </a:r>
            <a:r>
              <a:rPr lang="hu-HU" dirty="0" smtClean="0"/>
              <a:t>csomagolások</a:t>
            </a:r>
          </a:p>
          <a:p>
            <a:pPr lvl="1"/>
            <a:r>
              <a:rPr lang="hu-HU" dirty="0"/>
              <a:t>1.2. egyszer használatos és egyéb műanyagtermékek közül az alábbiak</a:t>
            </a:r>
            <a:r>
              <a:rPr lang="hu-HU" dirty="0" smtClean="0"/>
              <a:t>:</a:t>
            </a:r>
          </a:p>
          <a:p>
            <a:pPr lvl="2"/>
            <a:r>
              <a:rPr lang="hu-HU" dirty="0"/>
              <a:t>1.2.1. ételtároló </a:t>
            </a:r>
            <a:r>
              <a:rPr lang="hu-HU" dirty="0" smtClean="0"/>
              <a:t>edények</a:t>
            </a:r>
          </a:p>
          <a:p>
            <a:pPr lvl="2"/>
            <a:r>
              <a:rPr lang="hu-HU" dirty="0"/>
              <a:t>1.2.2. flexibilis anyagból készült zacskók vagy </a:t>
            </a:r>
            <a:r>
              <a:rPr lang="hu-HU" dirty="0" smtClean="0"/>
              <a:t>csomagolások</a:t>
            </a:r>
          </a:p>
          <a:p>
            <a:pPr lvl="2"/>
            <a:r>
              <a:rPr lang="hu-HU" dirty="0"/>
              <a:t>1.2.3. legfeljebb három liter </a:t>
            </a:r>
            <a:r>
              <a:rPr lang="hu-HU" dirty="0" err="1"/>
              <a:t>űrtartalmú</a:t>
            </a:r>
            <a:r>
              <a:rPr lang="hu-HU" dirty="0"/>
              <a:t> </a:t>
            </a:r>
            <a:r>
              <a:rPr lang="hu-HU" dirty="0" smtClean="0"/>
              <a:t>italtárolók</a:t>
            </a:r>
          </a:p>
          <a:p>
            <a:pPr lvl="2"/>
            <a:r>
              <a:rPr lang="hu-HU" dirty="0"/>
              <a:t>1.2.4. italtartó </a:t>
            </a:r>
            <a:r>
              <a:rPr lang="hu-HU" dirty="0" smtClean="0"/>
              <a:t>poharak</a:t>
            </a:r>
          </a:p>
          <a:p>
            <a:pPr lvl="2"/>
            <a:r>
              <a:rPr lang="hu-HU" dirty="0"/>
              <a:t>1.2.5. könnyű műanyag </a:t>
            </a:r>
            <a:r>
              <a:rPr lang="hu-HU" dirty="0" err="1" smtClean="0"/>
              <a:t>hordtasakok</a:t>
            </a:r>
            <a:endParaRPr lang="hu-HU" dirty="0" smtClean="0"/>
          </a:p>
          <a:p>
            <a:pPr lvl="2"/>
            <a:r>
              <a:rPr lang="hu-HU" dirty="0"/>
              <a:t>1.2.6. nedves </a:t>
            </a:r>
            <a:r>
              <a:rPr lang="hu-HU" dirty="0" smtClean="0"/>
              <a:t>törlőkendők</a:t>
            </a:r>
          </a:p>
          <a:p>
            <a:pPr lvl="2"/>
            <a:r>
              <a:rPr lang="hu-HU" dirty="0"/>
              <a:t>1.2.7. </a:t>
            </a:r>
            <a:r>
              <a:rPr lang="hu-HU" dirty="0" smtClean="0"/>
              <a:t>léggömbök</a:t>
            </a:r>
          </a:p>
          <a:p>
            <a:pPr lvl="2"/>
            <a:r>
              <a:rPr lang="hu-HU" dirty="0"/>
              <a:t>1.2.8. dohánytermékek </a:t>
            </a:r>
            <a:r>
              <a:rPr lang="hu-HU" dirty="0" smtClean="0"/>
              <a:t>szűrővel</a:t>
            </a:r>
          </a:p>
          <a:p>
            <a:pPr lvl="2"/>
            <a:r>
              <a:rPr lang="hu-HU" dirty="0"/>
              <a:t>1.2.9. halászeszközök</a:t>
            </a:r>
          </a:p>
          <a:p>
            <a:pPr lvl="1"/>
            <a:r>
              <a:rPr lang="de-DE" dirty="0"/>
              <a:t>1.3. </a:t>
            </a:r>
            <a:r>
              <a:rPr lang="de-DE" dirty="0" err="1"/>
              <a:t>elektromos</a:t>
            </a:r>
            <a:r>
              <a:rPr lang="de-DE" dirty="0"/>
              <a:t> </a:t>
            </a:r>
            <a:r>
              <a:rPr lang="de-DE" dirty="0" err="1"/>
              <a:t>és</a:t>
            </a:r>
            <a:r>
              <a:rPr lang="de-DE" dirty="0"/>
              <a:t> </a:t>
            </a:r>
            <a:r>
              <a:rPr lang="de-DE" dirty="0" err="1"/>
              <a:t>elektronikus</a:t>
            </a:r>
            <a:r>
              <a:rPr lang="de-DE" dirty="0"/>
              <a:t> </a:t>
            </a:r>
            <a:r>
              <a:rPr lang="de-DE" dirty="0" err="1" smtClean="0"/>
              <a:t>berendezések</a:t>
            </a:r>
            <a:endParaRPr lang="hu-HU" dirty="0" smtClean="0"/>
          </a:p>
          <a:p>
            <a:pPr lvl="1"/>
            <a:r>
              <a:rPr lang="hu-HU" dirty="0"/>
              <a:t>1.4. elemek és </a:t>
            </a:r>
            <a:r>
              <a:rPr lang="hu-HU" dirty="0" smtClean="0"/>
              <a:t>akkumulátorok</a:t>
            </a:r>
          </a:p>
          <a:p>
            <a:pPr lvl="1"/>
            <a:r>
              <a:rPr lang="hu-HU" dirty="0"/>
              <a:t>1.5. </a:t>
            </a:r>
            <a:r>
              <a:rPr lang="hu-HU" dirty="0" smtClean="0"/>
              <a:t>gépjárművek</a:t>
            </a:r>
          </a:p>
          <a:p>
            <a:pPr lvl="1"/>
            <a:r>
              <a:rPr lang="hu-HU" dirty="0"/>
              <a:t>1.6. </a:t>
            </a:r>
            <a:r>
              <a:rPr lang="hu-HU" dirty="0" smtClean="0"/>
              <a:t>gumiabroncs</a:t>
            </a:r>
          </a:p>
          <a:p>
            <a:pPr lvl="1"/>
            <a:r>
              <a:rPr lang="hu-HU" dirty="0"/>
              <a:t>1.7. irodai </a:t>
            </a:r>
            <a:r>
              <a:rPr lang="hu-HU" dirty="0" smtClean="0"/>
              <a:t>papír</a:t>
            </a:r>
          </a:p>
          <a:p>
            <a:pPr lvl="1"/>
            <a:r>
              <a:rPr lang="hu-HU" dirty="0"/>
              <a:t>1.8. reklámhordozó </a:t>
            </a:r>
            <a:r>
              <a:rPr lang="hu-HU" dirty="0" smtClean="0"/>
              <a:t>papír</a:t>
            </a:r>
          </a:p>
          <a:p>
            <a:pPr lvl="1"/>
            <a:r>
              <a:rPr lang="hu-HU" dirty="0"/>
              <a:t>1.9. sütőolaj és </a:t>
            </a:r>
            <a:r>
              <a:rPr lang="hu-HU" dirty="0" smtClean="0"/>
              <a:t>–zsír</a:t>
            </a:r>
          </a:p>
          <a:p>
            <a:pPr lvl="1"/>
            <a:r>
              <a:rPr lang="hu-HU" dirty="0"/>
              <a:t>1.10. </a:t>
            </a:r>
            <a:r>
              <a:rPr lang="hu-HU" dirty="0" smtClean="0"/>
              <a:t>textiltermékek</a:t>
            </a:r>
          </a:p>
          <a:p>
            <a:pPr lvl="1"/>
            <a:r>
              <a:rPr lang="hu-HU" dirty="0"/>
              <a:t>1.11. bútorok </a:t>
            </a:r>
            <a:r>
              <a:rPr lang="hu-HU" dirty="0" smtClean="0"/>
              <a:t>fából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46" y="3306841"/>
            <a:ext cx="2908662" cy="28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795" y="511051"/>
            <a:ext cx="9117874" cy="1021657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 smtClean="0">
                <a:latin typeface="+mn-lt"/>
              </a:rPr>
              <a:t>KF kódok</a:t>
            </a:r>
            <a:endParaRPr lang="hu-HU" altLang="hu-HU" sz="2800" b="1" dirty="0">
              <a:latin typeface="+mn-lt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A nyolcjegyű KF kód felépítése a </a:t>
            </a:r>
            <a:r>
              <a:rPr lang="hu-HU" b="1" dirty="0" smtClean="0"/>
              <a:t>következő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312110"/>
              </p:ext>
            </p:extLst>
          </p:nvPr>
        </p:nvGraphicFramePr>
        <p:xfrm>
          <a:off x="873034" y="2717073"/>
          <a:ext cx="7397931" cy="329184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61733">
                  <a:extLst>
                    <a:ext uri="{9D8B030D-6E8A-4147-A177-3AD203B41FA5}">
                      <a16:colId xmlns:a16="http://schemas.microsoft.com/office/drawing/2014/main" val="1457141724"/>
                    </a:ext>
                  </a:extLst>
                </a:gridCol>
                <a:gridCol w="5236198">
                  <a:extLst>
                    <a:ext uri="{9D8B030D-6E8A-4147-A177-3AD203B41FA5}">
                      <a16:colId xmlns:a16="http://schemas.microsoft.com/office/drawing/2014/main" val="2485677505"/>
                    </a:ext>
                  </a:extLst>
                </a:gridCol>
              </a:tblGrid>
              <a:tr h="108364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1. és 2. karakter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800" b="1" u="none" strike="noStrike" dirty="0">
                          <a:effectLst/>
                        </a:rPr>
                        <a:t>Termékáramot vagy az abból képződött hulladékot jelölő kód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0031802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3. és 4. karakter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800" b="1" u="none" strike="noStrike">
                          <a:effectLst/>
                        </a:rPr>
                        <a:t>Anyagáram kód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065957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5. és 6. karakter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800" b="1" u="none" strike="noStrike" dirty="0">
                          <a:effectLst/>
                        </a:rPr>
                        <a:t>Csoport kód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8510760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>
                          <a:effectLst/>
                        </a:rPr>
                        <a:t>7. karakter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800" b="1" u="none" strike="noStrike" dirty="0">
                          <a:effectLst/>
                        </a:rPr>
                        <a:t>Kötelezettséget jelölő kód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1939717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8. karakter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800" b="1" u="none" strike="noStrike" dirty="0">
                          <a:effectLst/>
                        </a:rPr>
                        <a:t>Származáskód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9075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42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795" y="511051"/>
            <a:ext cx="9117874" cy="1021657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 smtClean="0">
                <a:latin typeface="+mn-lt"/>
              </a:rPr>
              <a:t>KF kódok</a:t>
            </a:r>
            <a:endParaRPr lang="hu-HU" altLang="hu-HU" sz="2800" b="1" dirty="0">
              <a:latin typeface="+mn-lt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6903" y="2066109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20605"/>
              </p:ext>
            </p:extLst>
          </p:nvPr>
        </p:nvGraphicFramePr>
        <p:xfrm>
          <a:off x="378820" y="1706883"/>
          <a:ext cx="8207831" cy="484872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62376">
                  <a:extLst>
                    <a:ext uri="{9D8B030D-6E8A-4147-A177-3AD203B41FA5}">
                      <a16:colId xmlns:a16="http://schemas.microsoft.com/office/drawing/2014/main" val="398578500"/>
                    </a:ext>
                  </a:extLst>
                </a:gridCol>
                <a:gridCol w="1313704">
                  <a:extLst>
                    <a:ext uri="{9D8B030D-6E8A-4147-A177-3AD203B41FA5}">
                      <a16:colId xmlns:a16="http://schemas.microsoft.com/office/drawing/2014/main" val="2283047229"/>
                    </a:ext>
                  </a:extLst>
                </a:gridCol>
                <a:gridCol w="4921893">
                  <a:extLst>
                    <a:ext uri="{9D8B030D-6E8A-4147-A177-3AD203B41FA5}">
                      <a16:colId xmlns:a16="http://schemas.microsoft.com/office/drawing/2014/main" val="3651082878"/>
                    </a:ext>
                  </a:extLst>
                </a:gridCol>
                <a:gridCol w="1409858">
                  <a:extLst>
                    <a:ext uri="{9D8B030D-6E8A-4147-A177-3AD203B41FA5}">
                      <a16:colId xmlns:a16="http://schemas.microsoft.com/office/drawing/2014/main" val="4026199057"/>
                    </a:ext>
                  </a:extLst>
                </a:gridCol>
              </a:tblGrid>
              <a:tr h="55386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1.10.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textiltermékek: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1" u="none" strike="noStrike">
                          <a:effectLst/>
                        </a:rPr>
                        <a:t> 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Vámtarifaszám</a:t>
                      </a:r>
                    </a:p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 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66985228"/>
                  </a:ext>
                </a:extLst>
              </a:tr>
              <a:tr h="369712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1.10.1.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1" u="none" strike="noStrike" dirty="0">
                          <a:effectLst/>
                        </a:rPr>
                        <a:t>ruházati árucikkek és ruházati tartozékok természetes vagy mesterséges bőrből;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4203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96002255"/>
                  </a:ext>
                </a:extLst>
              </a:tr>
              <a:tr h="369712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1.10.2.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1" u="none" strike="noStrike">
                          <a:effectLst/>
                        </a:rPr>
                        <a:t>más árucikk természetes vagy mesterséges bőrből;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4205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4192237"/>
                  </a:ext>
                </a:extLst>
              </a:tr>
              <a:tr h="369712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1.10.3.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1" u="none" strike="noStrike" dirty="0">
                          <a:effectLst/>
                        </a:rPr>
                        <a:t>műszőrme és ebből készült áru;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4304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34147041"/>
                  </a:ext>
                </a:extLst>
              </a:tr>
              <a:tr h="369712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1.10.4.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1" u="none" strike="noStrike" dirty="0">
                          <a:effectLst/>
                        </a:rPr>
                        <a:t>szőnyegek és más textil padlóborítók;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57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7301269"/>
                  </a:ext>
                </a:extLst>
              </a:tr>
              <a:tr h="369712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effectLst/>
                        </a:rPr>
                        <a:t>1.10.5.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1" u="none" strike="noStrike" dirty="0">
                          <a:effectLst/>
                        </a:rPr>
                        <a:t>kötött vagy hurkolt ruházati cikkek, kellékek és tartozékok;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61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0381957"/>
                  </a:ext>
                </a:extLst>
              </a:tr>
              <a:tr h="369712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effectLst/>
                        </a:rPr>
                        <a:t>1.10.6.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1" u="none" strike="noStrike" dirty="0">
                          <a:effectLst/>
                        </a:rPr>
                        <a:t>ruházati cikkek, kellékek és tartozékok, a kötöttek vagy hurkoltak kivételével;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62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0783906"/>
                  </a:ext>
                </a:extLst>
              </a:tr>
              <a:tr h="369712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effectLst/>
                        </a:rPr>
                        <a:t>1.10.7.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1" u="none" strike="noStrike" dirty="0">
                          <a:effectLst/>
                        </a:rPr>
                        <a:t>takaró és útitakaró;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6301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7556498"/>
                  </a:ext>
                </a:extLst>
              </a:tr>
              <a:tr h="369712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effectLst/>
                        </a:rPr>
                        <a:t>1.10.8.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1" u="none" strike="noStrike" dirty="0">
                          <a:effectLst/>
                        </a:rPr>
                        <a:t>ágynemű, asztalnemű, testápolási és konyhai textília;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6302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8403902"/>
                  </a:ext>
                </a:extLst>
              </a:tr>
              <a:tr h="369712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effectLst/>
                        </a:rPr>
                        <a:t>1.10.9.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1" u="none" strike="noStrike" dirty="0">
                          <a:effectLst/>
                        </a:rPr>
                        <a:t>függöny (beleértve a drapériát is) és belső vászonroló, ágyfüggöny;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6303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8077289"/>
                  </a:ext>
                </a:extLst>
              </a:tr>
              <a:tr h="369712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effectLst/>
                        </a:rPr>
                        <a:t>1.10.10.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1" u="none" strike="noStrike" dirty="0">
                          <a:effectLst/>
                        </a:rPr>
                        <a:t>más lakástextília, a 9404 vámtarifaszám alá tartozók kivételével;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6304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41667636"/>
                  </a:ext>
                </a:extLst>
              </a:tr>
              <a:tr h="369712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1.10.11.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1" u="none" strike="noStrike" dirty="0">
                          <a:effectLst/>
                        </a:rPr>
                        <a:t>lábbeli, lábszárvédő és hasonló áru (kivéve: lábbelirész);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64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6192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7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795" y="511051"/>
            <a:ext cx="9117874" cy="1021657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 smtClean="0">
                <a:latin typeface="+mn-lt"/>
              </a:rPr>
              <a:t>KF kódok</a:t>
            </a:r>
            <a:endParaRPr lang="hu-HU" altLang="hu-HU" sz="2800" b="1" dirty="0">
              <a:latin typeface="+mn-lt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6903" y="2066109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54606"/>
              </p:ext>
            </p:extLst>
          </p:nvPr>
        </p:nvGraphicFramePr>
        <p:xfrm>
          <a:off x="539932" y="1915887"/>
          <a:ext cx="8142513" cy="434557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878934">
                  <a:extLst>
                    <a:ext uri="{9D8B030D-6E8A-4147-A177-3AD203B41FA5}">
                      <a16:colId xmlns:a16="http://schemas.microsoft.com/office/drawing/2014/main" val="1693028094"/>
                    </a:ext>
                  </a:extLst>
                </a:gridCol>
                <a:gridCol w="1535650">
                  <a:extLst>
                    <a:ext uri="{9D8B030D-6E8A-4147-A177-3AD203B41FA5}">
                      <a16:colId xmlns:a16="http://schemas.microsoft.com/office/drawing/2014/main" val="3672694709"/>
                    </a:ext>
                  </a:extLst>
                </a:gridCol>
                <a:gridCol w="4019811">
                  <a:extLst>
                    <a:ext uri="{9D8B030D-6E8A-4147-A177-3AD203B41FA5}">
                      <a16:colId xmlns:a16="http://schemas.microsoft.com/office/drawing/2014/main" val="415932393"/>
                    </a:ext>
                  </a:extLst>
                </a:gridCol>
                <a:gridCol w="1708118">
                  <a:extLst>
                    <a:ext uri="{9D8B030D-6E8A-4147-A177-3AD203B41FA5}">
                      <a16:colId xmlns:a16="http://schemas.microsoft.com/office/drawing/2014/main" val="3878436257"/>
                    </a:ext>
                  </a:extLst>
                </a:gridCol>
              </a:tblGrid>
              <a:tr h="4919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1.11.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bútorok fából: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1" u="none" strike="noStrike">
                          <a:effectLst/>
                        </a:rPr>
                        <a:t> 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u="none" strike="noStrike" dirty="0">
                          <a:effectLst/>
                        </a:rPr>
                        <a:t> </a:t>
                      </a:r>
                      <a:r>
                        <a:rPr lang="hu-HU" sz="1400" b="1" u="none" strike="noStrike" dirty="0" smtClean="0">
                          <a:effectLst/>
                        </a:rPr>
                        <a:t>Vámtarifaszám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2267002"/>
                  </a:ext>
                </a:extLst>
              </a:tr>
              <a:tr h="973170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1.11.1.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1" u="none" strike="noStrike" dirty="0">
                          <a:effectLst/>
                        </a:rPr>
                        <a:t>ággyá átalakítható ülőbútor, a kerti </a:t>
                      </a:r>
                      <a:r>
                        <a:rPr lang="hu-HU" sz="1400" b="1" u="none" strike="noStrike" dirty="0" smtClean="0">
                          <a:effectLst/>
                        </a:rPr>
                        <a:t>ülőbútor</a:t>
                      </a:r>
                      <a:r>
                        <a:rPr lang="hu-HU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vagy</a:t>
                      </a:r>
                      <a:r>
                        <a:rPr lang="hu-HU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kempingfelszerelés </a:t>
                      </a:r>
                      <a:r>
                        <a:rPr lang="hu-HU" sz="1400" b="1" u="none" strike="noStrike" dirty="0">
                          <a:effectLst/>
                        </a:rPr>
                        <a:t>kivételével;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94014100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2374882"/>
                  </a:ext>
                </a:extLst>
              </a:tr>
              <a:tr h="471836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1.11.2.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1" u="none" strike="noStrike">
                          <a:effectLst/>
                        </a:rPr>
                        <a:t>más favázas ülőbútor;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940161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840316"/>
                  </a:ext>
                </a:extLst>
              </a:tr>
              <a:tr h="471836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1.11.3.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1" u="none" strike="noStrike" dirty="0">
                          <a:effectLst/>
                        </a:rPr>
                        <a:t>más </a:t>
                      </a:r>
                      <a:r>
                        <a:rPr lang="hu-HU" sz="1400" b="1" u="none" strike="noStrike" dirty="0" err="1">
                          <a:effectLst/>
                        </a:rPr>
                        <a:t>kárpitozatlan</a:t>
                      </a:r>
                      <a:r>
                        <a:rPr lang="hu-HU" sz="1400" b="1" u="none" strike="noStrike" dirty="0">
                          <a:effectLst/>
                        </a:rPr>
                        <a:t> favázas ülőbútor;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940169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7414502"/>
                  </a:ext>
                </a:extLst>
              </a:tr>
              <a:tr h="471836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1.11.4.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1" u="none" strike="noStrike" dirty="0">
                          <a:effectLst/>
                        </a:rPr>
                        <a:t>hivatali fabútor;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940330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0179665"/>
                  </a:ext>
                </a:extLst>
              </a:tr>
              <a:tr h="471836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1.11.5.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1" u="none" strike="noStrike" dirty="0">
                          <a:effectLst/>
                        </a:rPr>
                        <a:t>fa konyhabútor;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940340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6974898"/>
                  </a:ext>
                </a:extLst>
              </a:tr>
              <a:tr h="521311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1.11.6.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1" u="none" strike="noStrike" dirty="0">
                          <a:effectLst/>
                        </a:rPr>
                        <a:t>fa hálószobabútor;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940350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1528821"/>
                  </a:ext>
                </a:extLst>
              </a:tr>
              <a:tr h="471836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1.11.7.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1" u="none" strike="noStrike" dirty="0">
                          <a:effectLst/>
                        </a:rPr>
                        <a:t>más fabútor.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8066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18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6903" y="2066109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25411"/>
              </p:ext>
            </p:extLst>
          </p:nvPr>
        </p:nvGraphicFramePr>
        <p:xfrm>
          <a:off x="1497881" y="661851"/>
          <a:ext cx="5394953" cy="608936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576448">
                  <a:extLst>
                    <a:ext uri="{9D8B030D-6E8A-4147-A177-3AD203B41FA5}">
                      <a16:colId xmlns:a16="http://schemas.microsoft.com/office/drawing/2014/main" val="1598578890"/>
                    </a:ext>
                  </a:extLst>
                </a:gridCol>
                <a:gridCol w="3818505">
                  <a:extLst>
                    <a:ext uri="{9D8B030D-6E8A-4147-A177-3AD203B41FA5}">
                      <a16:colId xmlns:a16="http://schemas.microsoft.com/office/drawing/2014/main" val="2167929131"/>
                    </a:ext>
                  </a:extLst>
                </a:gridCol>
              </a:tblGrid>
              <a:tr h="12406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1. és 2. karaktere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959031"/>
                  </a:ext>
                </a:extLst>
              </a:tr>
              <a:tr h="31338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Termékáramot és az abból képződött hulladékot jelölő kód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897406"/>
                  </a:ext>
                </a:extLst>
              </a:tr>
              <a:tr h="16560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Kód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Megnevezés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83279"/>
                  </a:ext>
                </a:extLst>
              </a:tr>
              <a:tr h="31338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Termékkódok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579443"/>
                  </a:ext>
                </a:extLst>
              </a:tr>
              <a:tr h="21153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11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csomagolás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8409693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12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egyes egyszer használatos műanyagtermék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3011246"/>
                  </a:ext>
                </a:extLst>
              </a:tr>
              <a:tr h="1958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13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elektromos, elektronikus berendezés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101529"/>
                  </a:ext>
                </a:extLst>
              </a:tr>
              <a:tr h="1958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14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elem és akkumulátor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4356714"/>
                  </a:ext>
                </a:extLst>
              </a:tr>
              <a:tr h="1958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15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gépjármű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1010882"/>
                  </a:ext>
                </a:extLst>
              </a:tr>
              <a:tr h="1958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16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gumiabroncs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2320201"/>
                  </a:ext>
                </a:extLst>
              </a:tr>
              <a:tr h="1958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17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irodai papír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0540755"/>
                  </a:ext>
                </a:extLst>
              </a:tr>
              <a:tr h="1958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18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reklámhordozó papír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8604938"/>
                  </a:ext>
                </a:extLst>
              </a:tr>
              <a:tr h="1958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19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sütőolaj és -zsír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9485485"/>
                  </a:ext>
                </a:extLst>
              </a:tr>
              <a:tr h="20369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20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egyes textiltermékek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4220279"/>
                  </a:ext>
                </a:extLst>
              </a:tr>
              <a:tr h="1958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21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bútor fából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7891761"/>
                  </a:ext>
                </a:extLst>
              </a:tr>
              <a:tr h="1958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Hulladék kódok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790655"/>
                  </a:ext>
                </a:extLst>
              </a:tr>
              <a:tr h="21153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51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csomagolás hulladéka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6644117"/>
                  </a:ext>
                </a:extLst>
              </a:tr>
              <a:tr h="37605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52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egyes egyszer használatos műanyagtermék hulladéka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6017431"/>
                  </a:ext>
                </a:extLst>
              </a:tr>
              <a:tr h="37605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53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elektromos, elektronikus berendezés hulladéka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7447740"/>
                  </a:ext>
                </a:extLst>
              </a:tr>
              <a:tr h="1958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54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elem és akkumulátor hulladéka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6448874"/>
                  </a:ext>
                </a:extLst>
              </a:tr>
              <a:tr h="1958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55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gépjármű hulladéka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234464"/>
                  </a:ext>
                </a:extLst>
              </a:tr>
              <a:tr h="1958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56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gumiabroncs hulladéka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0241220"/>
                  </a:ext>
                </a:extLst>
              </a:tr>
              <a:tr h="20369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57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irodai papír hulladéka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27061768"/>
                  </a:ext>
                </a:extLst>
              </a:tr>
              <a:tr h="1958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58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reklámhordozó papír hulladéka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2943520"/>
                  </a:ext>
                </a:extLst>
              </a:tr>
              <a:tr h="1958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59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sütőolaj és -zsír hulladéka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3001278"/>
                  </a:ext>
                </a:extLst>
              </a:tr>
              <a:tr h="1958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60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egyes textiltermékek hulladéka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442218"/>
                  </a:ext>
                </a:extLst>
              </a:tr>
              <a:tr h="20369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61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fából készült bútor hulladéka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4257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0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908189"/>
              </p:ext>
            </p:extLst>
          </p:nvPr>
        </p:nvGraphicFramePr>
        <p:xfrm>
          <a:off x="1843617" y="1027616"/>
          <a:ext cx="5401913" cy="559961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36491">
                  <a:extLst>
                    <a:ext uri="{9D8B030D-6E8A-4147-A177-3AD203B41FA5}">
                      <a16:colId xmlns:a16="http://schemas.microsoft.com/office/drawing/2014/main" val="3199233023"/>
                    </a:ext>
                  </a:extLst>
                </a:gridCol>
                <a:gridCol w="4865422">
                  <a:extLst>
                    <a:ext uri="{9D8B030D-6E8A-4147-A177-3AD203B41FA5}">
                      <a16:colId xmlns:a16="http://schemas.microsoft.com/office/drawing/2014/main" val="1059624409"/>
                    </a:ext>
                  </a:extLst>
                </a:gridCol>
              </a:tblGrid>
              <a:tr h="2214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3. és 4. karaktere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59885"/>
                  </a:ext>
                </a:extLst>
              </a:tr>
              <a:tr h="3561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Anyagáram kód</a:t>
                      </a:r>
                      <a:endParaRPr lang="hu-HU" sz="1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381059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Kód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Megnevezés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006180"/>
                  </a:ext>
                </a:extLst>
              </a:tr>
              <a:tr h="6643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Csomagolás, továbbá műanyag és társított anyagáram esetén az egyszer használatos műanyagtermék és hulladéka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87007"/>
                  </a:ext>
                </a:extLst>
              </a:tr>
              <a:tr h="2403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Műanyag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202647"/>
                  </a:ext>
                </a:extLst>
              </a:tr>
              <a:tr h="31159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01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 dirty="0">
                          <a:effectLst/>
                        </a:rPr>
                        <a:t>polietilén-</a:t>
                      </a:r>
                      <a:r>
                        <a:rPr lang="hu-HU" sz="1400" u="none" strike="noStrike" dirty="0" err="1">
                          <a:effectLst/>
                        </a:rPr>
                        <a:t>tereftalát</a:t>
                      </a:r>
                      <a:r>
                        <a:rPr lang="hu-HU" sz="1400" u="none" strike="noStrike" dirty="0">
                          <a:effectLst/>
                        </a:rPr>
                        <a:t> (PET)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0803092"/>
                  </a:ext>
                </a:extLst>
              </a:tr>
              <a:tr h="22256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02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>
                          <a:effectLst/>
                        </a:rPr>
                        <a:t>nagysűrűségű polietilén (HDPE)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3810934"/>
                  </a:ext>
                </a:extLst>
              </a:tr>
              <a:tr h="22256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03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 dirty="0" err="1">
                          <a:effectLst/>
                        </a:rPr>
                        <a:t>poli</a:t>
                      </a:r>
                      <a:r>
                        <a:rPr lang="hu-HU" sz="1400" u="none" strike="noStrike" dirty="0">
                          <a:effectLst/>
                        </a:rPr>
                        <a:t>(</a:t>
                      </a:r>
                      <a:r>
                        <a:rPr lang="hu-HU" sz="1400" u="none" strike="noStrike" dirty="0" err="1">
                          <a:effectLst/>
                        </a:rPr>
                        <a:t>vinil</a:t>
                      </a:r>
                      <a:r>
                        <a:rPr lang="hu-HU" sz="1400" u="none" strike="noStrike" dirty="0">
                          <a:effectLst/>
                        </a:rPr>
                        <a:t>-klorid) (PVC)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5803029"/>
                  </a:ext>
                </a:extLst>
              </a:tr>
              <a:tr h="22256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04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>
                          <a:effectLst/>
                        </a:rPr>
                        <a:t>kissűrűségű polietilén (LDPE)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7340184"/>
                  </a:ext>
                </a:extLst>
              </a:tr>
              <a:tr h="22256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05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>
                          <a:effectLst/>
                        </a:rPr>
                        <a:t>polipropilén (PP)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41791"/>
                  </a:ext>
                </a:extLst>
              </a:tr>
              <a:tr h="22256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06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 dirty="0">
                          <a:effectLst/>
                        </a:rPr>
                        <a:t>polisztirol (PS)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1020354"/>
                  </a:ext>
                </a:extLst>
              </a:tr>
              <a:tr h="22256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07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>
                          <a:effectLst/>
                        </a:rPr>
                        <a:t>poliamid (PA)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097334"/>
                  </a:ext>
                </a:extLst>
              </a:tr>
              <a:tr h="22256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08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>
                          <a:effectLst/>
                        </a:rPr>
                        <a:t>poliuretán (PU)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3890985"/>
                  </a:ext>
                </a:extLst>
              </a:tr>
              <a:tr h="23146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09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>
                          <a:effectLst/>
                        </a:rPr>
                        <a:t>polivinil alkohol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4320201"/>
                  </a:ext>
                </a:extLst>
              </a:tr>
              <a:tr h="22256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>
                          <a:effectLst/>
                        </a:rPr>
                        <a:t>biológiailag lebomló műanyag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73866"/>
                  </a:ext>
                </a:extLst>
              </a:tr>
              <a:tr h="44286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 dirty="0">
                          <a:effectLst/>
                        </a:rPr>
                        <a:t>más műanyag (műanyag/műanyag), vegyes műanyaghulladék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0984287"/>
                  </a:ext>
                </a:extLst>
              </a:tr>
              <a:tr h="2403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Papír és karton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293077"/>
                  </a:ext>
                </a:extLst>
              </a:tr>
              <a:tr h="22256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 dirty="0">
                          <a:effectLst/>
                        </a:rPr>
                        <a:t>hullámpapírlemez (PAP)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6499131"/>
                  </a:ext>
                </a:extLst>
              </a:tr>
              <a:tr h="22256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>
                          <a:effectLst/>
                        </a:rPr>
                        <a:t>nem hullámpapírlemez jellegű karton (PAP)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2238646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>
                          <a:effectLst/>
                        </a:rPr>
                        <a:t>papír (PAP)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395986"/>
                  </a:ext>
                </a:extLst>
              </a:tr>
              <a:tr h="22256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29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u="none" strike="noStrike" dirty="0">
                          <a:effectLst/>
                        </a:rPr>
                        <a:t>más papír; vegyes papír és karton hulladék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5076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2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843404"/>
              </p:ext>
            </p:extLst>
          </p:nvPr>
        </p:nvGraphicFramePr>
        <p:xfrm>
          <a:off x="1849119" y="1036321"/>
          <a:ext cx="5265783" cy="565186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718061">
                  <a:extLst>
                    <a:ext uri="{9D8B030D-6E8A-4147-A177-3AD203B41FA5}">
                      <a16:colId xmlns:a16="http://schemas.microsoft.com/office/drawing/2014/main" val="355926337"/>
                    </a:ext>
                  </a:extLst>
                </a:gridCol>
                <a:gridCol w="4547722">
                  <a:extLst>
                    <a:ext uri="{9D8B030D-6E8A-4147-A177-3AD203B41FA5}">
                      <a16:colId xmlns:a16="http://schemas.microsoft.com/office/drawing/2014/main" val="1267528504"/>
                    </a:ext>
                  </a:extLst>
                </a:gridCol>
              </a:tblGrid>
              <a:tr h="2906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5. és 6. karaktere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556637"/>
                  </a:ext>
                </a:extLst>
              </a:tr>
              <a:tr h="5192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Csoport kód</a:t>
                      </a:r>
                      <a:endParaRPr lang="hu-H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648769"/>
                  </a:ext>
                </a:extLst>
              </a:tr>
              <a:tr h="25962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Kód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Megnevezés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509888"/>
                  </a:ext>
                </a:extLst>
              </a:tr>
              <a:tr h="5192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Csomagolás és hulladéka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15035"/>
                  </a:ext>
                </a:extLst>
              </a:tr>
              <a:tr h="3504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nem </a:t>
                      </a:r>
                      <a:r>
                        <a:rPr lang="hu-HU" sz="1400" u="none" strike="noStrike" dirty="0" err="1">
                          <a:effectLst/>
                        </a:rPr>
                        <a:t>újrahasználható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216681"/>
                  </a:ext>
                </a:extLst>
              </a:tr>
              <a:tr h="4543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fogyasztói csomagolás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031345"/>
                  </a:ext>
                </a:extLst>
              </a:tr>
              <a:tr h="32452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10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>
                          <a:effectLst/>
                        </a:rPr>
                        <a:t>általános eset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668203"/>
                  </a:ext>
                </a:extLst>
              </a:tr>
              <a:tr h="3245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gyűjtő- vagy szállítási csomagolás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320951"/>
                  </a:ext>
                </a:extLst>
              </a:tr>
              <a:tr h="32452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20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>
                          <a:effectLst/>
                        </a:rPr>
                        <a:t>általános eset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0939569"/>
                  </a:ext>
                </a:extLst>
              </a:tr>
              <a:tr h="3245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err="1">
                          <a:effectLst/>
                        </a:rPr>
                        <a:t>újrahasználható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06927"/>
                  </a:ext>
                </a:extLst>
              </a:tr>
              <a:tr h="3245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fogyasztói csomagolás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166841"/>
                  </a:ext>
                </a:extLst>
              </a:tr>
              <a:tr h="32452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40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 dirty="0">
                          <a:effectLst/>
                        </a:rPr>
                        <a:t>általános eset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4860580"/>
                  </a:ext>
                </a:extLst>
              </a:tr>
              <a:tr h="3245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gyűjtő- vagy szállítási csomagolás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620613"/>
                  </a:ext>
                </a:extLst>
              </a:tr>
              <a:tr h="33750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50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>
                          <a:effectLst/>
                        </a:rPr>
                        <a:t>általános eset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3964542"/>
                  </a:ext>
                </a:extLst>
              </a:tr>
              <a:tr h="3245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vegyes csomagolási hulladék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186744"/>
                  </a:ext>
                </a:extLst>
              </a:tr>
              <a:tr h="32452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90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 dirty="0">
                          <a:effectLst/>
                        </a:rPr>
                        <a:t>vegyes csomagolási hulladék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4269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2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709730"/>
              </p:ext>
            </p:extLst>
          </p:nvPr>
        </p:nvGraphicFramePr>
        <p:xfrm>
          <a:off x="1460500" y="1010194"/>
          <a:ext cx="6134100" cy="273383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8082">
                  <a:extLst>
                    <a:ext uri="{9D8B030D-6E8A-4147-A177-3AD203B41FA5}">
                      <a16:colId xmlns:a16="http://schemas.microsoft.com/office/drawing/2014/main" val="3967388126"/>
                    </a:ext>
                  </a:extLst>
                </a:gridCol>
                <a:gridCol w="5776018">
                  <a:extLst>
                    <a:ext uri="{9D8B030D-6E8A-4147-A177-3AD203B41FA5}">
                      <a16:colId xmlns:a16="http://schemas.microsoft.com/office/drawing/2014/main" val="228427824"/>
                    </a:ext>
                  </a:extLst>
                </a:gridCol>
              </a:tblGrid>
              <a:tr h="886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7. karaktere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176920"/>
                  </a:ext>
                </a:extLst>
              </a:tr>
              <a:tr h="5442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Termék esetén kötelezettséget, hulladék esetén hulladékkezelést jelölő kód</a:t>
                      </a:r>
                      <a:endParaRPr lang="hu-HU" sz="1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821077"/>
                  </a:ext>
                </a:extLst>
              </a:tr>
              <a:tr h="16812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Kód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Megnevezés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819522"/>
                  </a:ext>
                </a:extLst>
              </a:tr>
              <a:tr h="3359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Kötelezettségteljesítési kód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14459"/>
                  </a:ext>
                </a:extLst>
              </a:tr>
              <a:tr h="22675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>
                          <a:effectLst/>
                        </a:rPr>
                        <a:t>kollektív teljesítés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7921800"/>
                  </a:ext>
                </a:extLst>
              </a:tr>
              <a:tr h="34668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>
                          <a:effectLst/>
                        </a:rPr>
                        <a:t>egyéni teljesítés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3106210"/>
                  </a:ext>
                </a:extLst>
              </a:tr>
              <a:tr h="40312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 dirty="0">
                          <a:effectLst/>
                        </a:rPr>
                        <a:t> a kiterjesztett gyártói felelősségi díj nem került megfizetésre (22. § szerint)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5074316"/>
                  </a:ext>
                </a:extLst>
              </a:tr>
              <a:tr h="40350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 dirty="0">
                          <a:effectLst/>
                        </a:rPr>
                        <a:t>a gépjármű körforgásos termék tartozékának vagy alkotórészének kiterjesztett gyártói felelősségi díja szerződéssel átvállalásra kerül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8374906"/>
                  </a:ext>
                </a:extLst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39637"/>
              </p:ext>
            </p:extLst>
          </p:nvPr>
        </p:nvGraphicFramePr>
        <p:xfrm>
          <a:off x="1460500" y="3802221"/>
          <a:ext cx="6134100" cy="295656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13858023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35207748"/>
                    </a:ext>
                  </a:extLst>
                </a:gridCol>
              </a:tblGrid>
              <a:tr h="1752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8. karaktere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59594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Származást jelölő kód</a:t>
                      </a:r>
                      <a:endParaRPr lang="hu-HU" sz="1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279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Kód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Megnevezés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774956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Termék esetén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95163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>
                          <a:effectLst/>
                        </a:rPr>
                        <a:t>Belföldi előállítású termék, önállóan forgalomba hozott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2902362"/>
                  </a:ext>
                </a:extLst>
              </a:tr>
              <a:tr h="41055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>
                          <a:effectLst/>
                        </a:rPr>
                        <a:t>Belföldi előállítású termék, más termék alkotórészeként, tartozékaként forgalomba hozott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9322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>
                          <a:effectLst/>
                        </a:rPr>
                        <a:t>Belföldi előállítású csomagolás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10069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>
                          <a:effectLst/>
                        </a:rPr>
                        <a:t>Külföldről behozott termék, önállóan forgalomba hozott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41519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>
                          <a:effectLst/>
                        </a:rPr>
                        <a:t>Külföldről behozott termék, más termék alkotórészeként, tartozékaként forgalomba hozott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10444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>
                          <a:effectLst/>
                        </a:rPr>
                        <a:t>Külföldről behozott csomagolás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90492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u="none" strike="noStrike" dirty="0">
                          <a:effectLst/>
                        </a:rPr>
                        <a:t>Saját célú felhasználás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023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86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795" y="511051"/>
            <a:ext cx="9117874" cy="1021657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>
                <a:latin typeface="+mn-lt"/>
              </a:rPr>
              <a:t>A gyártó kiterjesztett gyártói felelősségi kötelezettségeinek teljesítése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000" dirty="0"/>
              <a:t>A körforgásos termék gyártója a kötelezettségét a kijelölt koncessziós társaság útján teljesíti (kollektív teljesítés). </a:t>
            </a:r>
            <a:endParaRPr lang="hu-HU" sz="2000" dirty="0" smtClean="0"/>
          </a:p>
          <a:p>
            <a:r>
              <a:rPr lang="hu-HU" sz="2000" dirty="0" smtClean="0"/>
              <a:t>A </a:t>
            </a:r>
            <a:r>
              <a:rPr lang="hu-HU" sz="2000" dirty="0"/>
              <a:t>jogszabály lehetőséget biztosít egyénileg teljesítésre is a következők tekintetében:</a:t>
            </a:r>
          </a:p>
          <a:p>
            <a:pPr lvl="2"/>
            <a:r>
              <a:rPr lang="hu-HU" sz="1625" dirty="0" smtClean="0"/>
              <a:t>elektromos </a:t>
            </a:r>
            <a:r>
              <a:rPr lang="hu-HU" sz="1625" dirty="0"/>
              <a:t>és elektronikus berendezések</a:t>
            </a:r>
          </a:p>
          <a:p>
            <a:pPr lvl="2"/>
            <a:r>
              <a:rPr lang="hu-HU" sz="1625" dirty="0" smtClean="0"/>
              <a:t>gépjárművek</a:t>
            </a:r>
            <a:endParaRPr lang="hu-HU" sz="1625" dirty="0"/>
          </a:p>
          <a:p>
            <a:pPr lvl="2"/>
            <a:r>
              <a:rPr lang="hu-HU" sz="1625" dirty="0" smtClean="0"/>
              <a:t>ipari </a:t>
            </a:r>
            <a:r>
              <a:rPr lang="hu-HU" sz="1625" dirty="0"/>
              <a:t>vagy gépjármű elemek és –</a:t>
            </a:r>
            <a:r>
              <a:rPr lang="hu-HU" sz="1625" dirty="0" smtClean="0"/>
              <a:t>akkumulátorok</a:t>
            </a:r>
          </a:p>
          <a:p>
            <a:pPr lvl="2"/>
            <a:r>
              <a:rPr lang="hu-HU" sz="1625" dirty="0"/>
              <a:t>betétdíjas </a:t>
            </a:r>
            <a:r>
              <a:rPr lang="hu-HU" sz="1625" dirty="0" smtClean="0"/>
              <a:t>termék</a:t>
            </a:r>
            <a:endParaRPr lang="hu-HU" sz="1625" dirty="0"/>
          </a:p>
          <a:p>
            <a:r>
              <a:rPr lang="hu-HU" dirty="0"/>
              <a:t>Egyéni teljesítésnek minősül a gyártó által, ha a következő feltételek teljesülnek, illetve a hasznosításáról és ártalmatlanításáról gondoskodik</a:t>
            </a:r>
            <a:r>
              <a:rPr lang="hu-HU" dirty="0" smtClean="0"/>
              <a:t>:</a:t>
            </a:r>
          </a:p>
          <a:p>
            <a:pPr lvl="2"/>
            <a:r>
              <a:rPr lang="hu-HU" sz="1600" dirty="0"/>
              <a:t>saját vagy a társasági adóról és az osztalékadóról szóló törvény szerinti kapcsolt vállalkozásának telephelyén való átvétele, illetve</a:t>
            </a:r>
          </a:p>
          <a:p>
            <a:pPr lvl="2"/>
            <a:r>
              <a:rPr lang="hu-HU" sz="1600" dirty="0"/>
              <a:t>a körforgásos termék forgalmazását végző kereskedelmi egységgel közösen, az értékesítés helyén történő </a:t>
            </a:r>
            <a:r>
              <a:rPr lang="hu-HU" sz="1600" dirty="0" smtClean="0"/>
              <a:t>átvétele.</a:t>
            </a:r>
          </a:p>
        </p:txBody>
      </p:sp>
    </p:spTree>
    <p:extLst>
      <p:ext uri="{BB962C8B-B14F-4D97-AF65-F5344CB8AC3E}">
        <p14:creationId xmlns:p14="http://schemas.microsoft.com/office/powerpoint/2010/main" val="38654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869334"/>
            <a:ext cx="8229600" cy="857250"/>
          </a:xfrm>
        </p:spPr>
        <p:txBody>
          <a:bodyPr rtlCol="0">
            <a:normAutofit/>
          </a:bodyPr>
          <a:lstStyle/>
          <a:p>
            <a:pPr rtl="0"/>
            <a:r>
              <a:rPr lang="hu-HU" sz="4400" dirty="0" smtClean="0">
                <a:latin typeface="+mn-lt"/>
              </a:rPr>
              <a:t>Tartalom</a:t>
            </a:r>
            <a:endParaRPr lang="hu-HU" sz="4400" dirty="0">
              <a:latin typeface="+mn-lt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199" y="1935479"/>
            <a:ext cx="8404167" cy="4656513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hu-HU" sz="2800" dirty="0" smtClean="0"/>
              <a:t>Mi is az a környezetvédelmi termékdíj?</a:t>
            </a:r>
          </a:p>
          <a:p>
            <a:pPr rtl="0"/>
            <a:r>
              <a:rPr lang="hu-HU" sz="2800" dirty="0" smtClean="0"/>
              <a:t>Milyen jogszabály-módosítások lépnek életbe a 2023-as év során?</a:t>
            </a:r>
          </a:p>
          <a:p>
            <a:r>
              <a:rPr lang="hu-HU" sz="2800" dirty="0"/>
              <a:t>Termékdíj, mint időzített bomba? </a:t>
            </a:r>
            <a:r>
              <a:rPr lang="hu-HU" sz="2800" dirty="0" smtClean="0"/>
              <a:t>Nemzeti </a:t>
            </a:r>
            <a:r>
              <a:rPr lang="hu-HU" sz="2800" dirty="0"/>
              <a:t>Adó és Vámhivatal tapasztalatai </a:t>
            </a:r>
            <a:r>
              <a:rPr lang="hu-HU" sz="2800" dirty="0" smtClean="0"/>
              <a:t>az ellenőrzések során</a:t>
            </a:r>
          </a:p>
          <a:p>
            <a:pPr rtl="0"/>
            <a:r>
              <a:rPr lang="hu-HU" sz="2800" dirty="0" smtClean="0"/>
              <a:t>Hulladékgazdálkodás rendszerének megújítása: koncessziós modell főbb jellemzői, céljai</a:t>
            </a:r>
          </a:p>
          <a:p>
            <a:r>
              <a:rPr lang="hu-HU" sz="2800" dirty="0"/>
              <a:t>Mi a kiterjesztett gyártói felelősség rendszer (EPR)?</a:t>
            </a:r>
          </a:p>
          <a:p>
            <a:pPr rtl="0"/>
            <a:r>
              <a:rPr lang="hu-HU" sz="2800" dirty="0" smtClean="0"/>
              <a:t>EPR rendszer felépítése</a:t>
            </a:r>
          </a:p>
          <a:p>
            <a:r>
              <a:rPr lang="hu-HU" sz="2800" dirty="0"/>
              <a:t>Milyen jogszabályi előírásoknak kell megfelelni a termékdíjon túl az elektronikai </a:t>
            </a:r>
            <a:r>
              <a:rPr lang="hu-HU" sz="2800" dirty="0" smtClean="0"/>
              <a:t>termékek, valamint </a:t>
            </a:r>
            <a:r>
              <a:rPr lang="hu-HU" sz="2800" dirty="0"/>
              <a:t>az elem és akkumulátorok tekintetében?</a:t>
            </a:r>
          </a:p>
          <a:p>
            <a:r>
              <a:rPr lang="hu-HU" sz="2800" dirty="0"/>
              <a:t>Milyen speciális szabályok vonatkoznak </a:t>
            </a:r>
            <a:r>
              <a:rPr lang="hu-HU" sz="2800" dirty="0" smtClean="0"/>
              <a:t>a hulladéktermelőkre?</a:t>
            </a:r>
          </a:p>
          <a:p>
            <a:r>
              <a:rPr lang="hu-HU" sz="2800" dirty="0"/>
              <a:t>Milyen speciális szabályok vonatkoznak az egyszer használatos műanyag termékekre (SUP</a:t>
            </a:r>
            <a:r>
              <a:rPr lang="hu-HU" sz="2800" dirty="0" smtClean="0"/>
              <a:t>)?</a:t>
            </a:r>
          </a:p>
          <a:p>
            <a:r>
              <a:rPr lang="hu-HU" sz="2800" dirty="0"/>
              <a:t>Mit hoz a jövő az italos csomagolások kötelező visszaváltási rendszerében (DRS</a:t>
            </a:r>
            <a:r>
              <a:rPr lang="hu-HU" sz="2800" dirty="0" smtClean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76700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795" y="511051"/>
            <a:ext cx="9117874" cy="1021657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>
                <a:latin typeface="+mn-lt"/>
              </a:rPr>
              <a:t>A gyártó kiterjesztett gyártói felelősségi kötelezettségeinek teljesítése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000" dirty="0"/>
              <a:t>Egy nagyon különös speciális szabály is megjelenik a kiterjesztett gyártói felelősségi rendeletben, mely a fogyasztók felé értékesítők „mentesítő szabályait” hivatott </a:t>
            </a:r>
            <a:r>
              <a:rPr lang="hu-HU" sz="2000" dirty="0" smtClean="0"/>
              <a:t>meghatározni.</a:t>
            </a:r>
          </a:p>
          <a:p>
            <a:endParaRPr lang="hu-HU" sz="2000" dirty="0" smtClean="0"/>
          </a:p>
          <a:p>
            <a:pPr algn="just"/>
            <a:r>
              <a:rPr lang="hu-HU" dirty="0"/>
              <a:t>A következő adóalanyok válnak így kötelezetté, annak érdekében, hogy a nagy mennyiségű, viszont jellemzően és relatív kevés csomagolószert felhasználó vevőiket mentesítsék</a:t>
            </a:r>
            <a:r>
              <a:rPr lang="hu-HU" dirty="0" smtClean="0"/>
              <a:t>:</a:t>
            </a:r>
          </a:p>
          <a:p>
            <a:endParaRPr lang="hu-HU" dirty="0" smtClean="0"/>
          </a:p>
          <a:p>
            <a:pPr marL="294894" lvl="1" indent="0" algn="just">
              <a:buNone/>
            </a:pPr>
            <a:r>
              <a:rPr lang="hu-HU" dirty="0"/>
              <a:t>„A fogyasztó számára történő értékesítés helyén megtöltésre tervezett és szánt csomagolószerből, továbbá a fogyasztó számára történő értékesítés helyén eladott, megtöltött vagy megtöltésre tervezett és szánt egyszer használatos csomagolószerből létrehozott csomagolás tekintetében a kiterjesztett gyártói felelősségi kötelezettség a fogyasztó számára értékesített csomagolás előállítója részére belföldön csomagolószert értékesítőt terheli.„</a:t>
            </a:r>
          </a:p>
        </p:txBody>
      </p:sp>
    </p:spTree>
    <p:extLst>
      <p:ext uri="{BB962C8B-B14F-4D97-AF65-F5344CB8AC3E}">
        <p14:creationId xmlns:p14="http://schemas.microsoft.com/office/powerpoint/2010/main" val="37710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795" y="511051"/>
            <a:ext cx="9117874" cy="1021657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>
                <a:latin typeface="+mn-lt"/>
              </a:rPr>
              <a:t>A gyártó kiterjesztett gyártói felelősségi kötelezettségeinek teljesítése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Reklámhordozó papír vs. irodai papír </a:t>
            </a:r>
            <a:r>
              <a:rPr lang="hu-HU" sz="2000" dirty="0" err="1"/>
              <a:t>vs</a:t>
            </a:r>
            <a:r>
              <a:rPr lang="hu-HU" sz="2000" dirty="0"/>
              <a:t> csomagolószer </a:t>
            </a:r>
            <a:endParaRPr lang="hu-HU" sz="2000" dirty="0" smtClean="0"/>
          </a:p>
          <a:p>
            <a:pPr lvl="2" algn="just"/>
            <a:r>
              <a:rPr lang="hu-HU" sz="1625" dirty="0" smtClean="0"/>
              <a:t>Ami </a:t>
            </a:r>
            <a:r>
              <a:rPr lang="hu-HU" sz="1625" dirty="0"/>
              <a:t>egyszerre csomagolás és irodai papír is lehet, az csomagolószernek </a:t>
            </a:r>
            <a:r>
              <a:rPr lang="hu-HU" sz="1625" dirty="0" smtClean="0"/>
              <a:t>minősül</a:t>
            </a:r>
          </a:p>
          <a:p>
            <a:pPr lvl="2" algn="just"/>
            <a:r>
              <a:rPr lang="hu-HU" sz="1625" dirty="0"/>
              <a:t>A</a:t>
            </a:r>
            <a:r>
              <a:rPr lang="hu-HU" sz="1625" dirty="0" smtClean="0"/>
              <a:t>mi </a:t>
            </a:r>
            <a:r>
              <a:rPr lang="hu-HU" sz="1625" dirty="0"/>
              <a:t>irodai papír és reklámhordozó papír és a termék gazdasági reklámtartalma meghaladja a nyomtatott felületre vetítve az 50 százalékot az reklámhordozó papírként EPR köteles, az alatt viszont irodai papírként. </a:t>
            </a:r>
            <a:endParaRPr lang="hu-HU" sz="1625" dirty="0" smtClean="0"/>
          </a:p>
          <a:p>
            <a:r>
              <a:rPr lang="hu-HU" dirty="0"/>
              <a:t>Társított csomagolás </a:t>
            </a:r>
            <a:endParaRPr lang="hu-HU" dirty="0" smtClean="0"/>
          </a:p>
          <a:p>
            <a:pPr lvl="2" algn="just"/>
            <a:r>
              <a:rPr lang="hu-HU" dirty="0" smtClean="0"/>
              <a:t>Társított </a:t>
            </a:r>
            <a:r>
              <a:rPr lang="hu-HU" dirty="0"/>
              <a:t>csomagolás tömegének legalább kilencvenöt százalékát egynemű anyag teszi ki, a kötelezettségek teljesítése során a társított csomagolást az egynemű anyag fő alkotó szerinti csomagolás anyagáramnak kell tekinteni</a:t>
            </a:r>
            <a:endParaRPr lang="hu-HU" dirty="0" smtClean="0"/>
          </a:p>
          <a:p>
            <a:r>
              <a:rPr lang="hu-HU" dirty="0"/>
              <a:t>Körforgásos termék a körforgásos </a:t>
            </a:r>
            <a:r>
              <a:rPr lang="hu-HU" dirty="0" smtClean="0"/>
              <a:t>termékben</a:t>
            </a:r>
          </a:p>
          <a:p>
            <a:pPr lvl="2" algn="just"/>
            <a:r>
              <a:rPr lang="hu-HU" dirty="0"/>
              <a:t>Ha a körforgásos termék tartozéka vagy alkotórésze is körforgásos termék, az e rendelet szerinti kötelezettségek teljesítése során a körforgásos termék mennyiségének a tartozék vagy alkotórész mennyiségével csökkentett mennyiség minősül. 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2001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795" y="511051"/>
            <a:ext cx="9117874" cy="1021657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>
                <a:latin typeface="+mn-lt"/>
              </a:rPr>
              <a:t>A </a:t>
            </a:r>
            <a:r>
              <a:rPr lang="hu-HU" altLang="hu-HU" sz="2800" b="1" dirty="0" smtClean="0">
                <a:latin typeface="+mn-lt"/>
              </a:rPr>
              <a:t>kiterjesztett </a:t>
            </a:r>
            <a:r>
              <a:rPr lang="hu-HU" altLang="hu-HU" sz="2800" b="1" dirty="0">
                <a:latin typeface="+mn-lt"/>
              </a:rPr>
              <a:t>gyártói felelősségi kötelezettség átvállalása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A kiterjesztett gyártói felelősségi kötelezettség szerződés alapján és meghatározott módon </a:t>
            </a:r>
            <a:r>
              <a:rPr lang="pt-BR" sz="2000" dirty="0" smtClean="0"/>
              <a:t>átvállalható</a:t>
            </a:r>
            <a:endParaRPr lang="hu-HU" sz="2000" dirty="0" smtClean="0"/>
          </a:p>
          <a:p>
            <a:r>
              <a:rPr lang="hu-HU" sz="2000" dirty="0" smtClean="0"/>
              <a:t>Kizárólag gépjárműgyártók köre érintett</a:t>
            </a:r>
          </a:p>
          <a:p>
            <a:r>
              <a:rPr lang="hu-HU" sz="2000" dirty="0" smtClean="0"/>
              <a:t>Az </a:t>
            </a:r>
            <a:r>
              <a:rPr lang="hu-HU" sz="2000" dirty="0"/>
              <a:t>átvállalási szerződés kiterjedhet</a:t>
            </a:r>
            <a:r>
              <a:rPr lang="hu-HU" sz="2000" dirty="0" smtClean="0"/>
              <a:t>:</a:t>
            </a:r>
          </a:p>
          <a:p>
            <a:pPr lvl="2"/>
            <a:r>
              <a:rPr lang="hu-HU" sz="1625" dirty="0" smtClean="0"/>
              <a:t>elektromos</a:t>
            </a:r>
            <a:r>
              <a:rPr lang="hu-HU" sz="1625" dirty="0"/>
              <a:t>, elektronikus </a:t>
            </a:r>
            <a:r>
              <a:rPr lang="hu-HU" sz="1625" dirty="0" smtClean="0"/>
              <a:t>berendezés</a:t>
            </a:r>
          </a:p>
          <a:p>
            <a:pPr lvl="2"/>
            <a:r>
              <a:rPr lang="hu-HU" sz="1625" dirty="0" smtClean="0"/>
              <a:t>elem </a:t>
            </a:r>
            <a:r>
              <a:rPr lang="hu-HU" sz="1625" dirty="0"/>
              <a:t>és </a:t>
            </a:r>
            <a:r>
              <a:rPr lang="hu-HU" sz="1625" dirty="0" smtClean="0"/>
              <a:t>akkumulátor</a:t>
            </a:r>
          </a:p>
          <a:p>
            <a:pPr lvl="2"/>
            <a:r>
              <a:rPr lang="hu-HU" sz="1625" dirty="0"/>
              <a:t>g</a:t>
            </a:r>
            <a:r>
              <a:rPr lang="hu-HU" sz="1625" dirty="0" smtClean="0"/>
              <a:t>umiabroncs</a:t>
            </a:r>
            <a:endParaRPr lang="hu-HU" sz="1625" dirty="0"/>
          </a:p>
          <a:p>
            <a:r>
              <a:rPr lang="hu-HU" sz="2000" dirty="0"/>
              <a:t>A kiterjesztett gyártói felelősségi kötelezettség átvállalása esetén az átvállalási szerződés legalább</a:t>
            </a:r>
          </a:p>
          <a:p>
            <a:pPr lvl="2"/>
            <a:r>
              <a:rPr lang="hu-HU" sz="1600" dirty="0"/>
              <a:t>a</a:t>
            </a:r>
            <a:r>
              <a:rPr lang="hu-HU" sz="1625" dirty="0"/>
              <a:t>) a szerződő felek nevét, címét, adószámát,</a:t>
            </a:r>
          </a:p>
          <a:p>
            <a:pPr lvl="2"/>
            <a:r>
              <a:rPr lang="hu-HU" sz="1625" dirty="0"/>
              <a:t>b) a körforgásos termék megnevezését, KF kódját,</a:t>
            </a:r>
          </a:p>
          <a:p>
            <a:pPr lvl="2"/>
            <a:r>
              <a:rPr lang="hu-HU" sz="1625" dirty="0"/>
              <a:t>c) az átvállalt mennyiséget és</a:t>
            </a:r>
          </a:p>
          <a:p>
            <a:pPr lvl="2"/>
            <a:r>
              <a:rPr lang="hu-HU" sz="1625" dirty="0"/>
              <a:t>d) az átvállalás időszakának </a:t>
            </a:r>
            <a:r>
              <a:rPr lang="hu-HU" sz="1625" dirty="0" smtClean="0"/>
              <a:t>kezdetét tartalmazza</a:t>
            </a:r>
            <a:r>
              <a:rPr lang="hu-HU" sz="1625" dirty="0"/>
              <a:t>.</a:t>
            </a:r>
          </a:p>
          <a:p>
            <a:pPr marL="500634" lvl="2" indent="0">
              <a:buNone/>
            </a:pPr>
            <a:endParaRPr lang="hu-HU" sz="1625" dirty="0" smtClean="0"/>
          </a:p>
        </p:txBody>
      </p:sp>
    </p:spTree>
    <p:extLst>
      <p:ext uri="{BB962C8B-B14F-4D97-AF65-F5344CB8AC3E}">
        <p14:creationId xmlns:p14="http://schemas.microsoft.com/office/powerpoint/2010/main" val="10667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795" y="511051"/>
            <a:ext cx="9117874" cy="1021657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>
                <a:latin typeface="+mn-lt"/>
              </a:rPr>
              <a:t>A kiterjesztett gyártói felelősségi díj megfizetése szempontjából forgalomba hozatalnak minősül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a) a körforgásos termék tulajdonjogának</a:t>
            </a:r>
          </a:p>
          <a:p>
            <a:pPr lvl="2"/>
            <a:r>
              <a:rPr lang="hu-HU" sz="2000" dirty="0" err="1"/>
              <a:t>aa</a:t>
            </a:r>
            <a:r>
              <a:rPr lang="hu-HU" sz="2000" dirty="0"/>
              <a:t>) első belföldi ingyenes vagy visszterhes átruházása vagy</a:t>
            </a:r>
          </a:p>
          <a:p>
            <a:pPr lvl="2"/>
            <a:r>
              <a:rPr lang="hu-HU" sz="2000" dirty="0"/>
              <a:t>ab) külföldről elektronikus kereskedelmi szolgáltatásként belföldre, háztartások vagy </a:t>
            </a:r>
            <a:r>
              <a:rPr lang="hu-HU" sz="2000" dirty="0" smtClean="0"/>
              <a:t>egyéb felhasználók </a:t>
            </a:r>
            <a:r>
              <a:rPr lang="hu-HU" sz="2000" dirty="0"/>
              <a:t>részére történő átruházása,</a:t>
            </a:r>
          </a:p>
          <a:p>
            <a:pPr lvl="2"/>
            <a:r>
              <a:rPr lang="hu-HU" sz="2000" dirty="0"/>
              <a:t>ideértve a tulajdonjog más termék tartozékaként vagy alkotórészeként való átruházását is, a (4) bekezdés</a:t>
            </a:r>
          </a:p>
          <a:p>
            <a:pPr lvl="2"/>
            <a:r>
              <a:rPr lang="hu-HU" sz="2000" dirty="0"/>
              <a:t>b) pontjában foglaltak kivételével;</a:t>
            </a:r>
          </a:p>
          <a:p>
            <a:r>
              <a:rPr lang="pt-BR" sz="2000" dirty="0"/>
              <a:t>b) a saját célú felhasználás vagy</a:t>
            </a:r>
          </a:p>
          <a:p>
            <a:r>
              <a:rPr lang="hu-HU" sz="2000" dirty="0"/>
              <a:t>c) az általános forgalmi adóról szóló törvény szerinti adóraktárból vagy a környezetvédelmi termékdíjról </a:t>
            </a:r>
            <a:r>
              <a:rPr lang="hu-HU" sz="2000" dirty="0" smtClean="0"/>
              <a:t>szóló törvény </a:t>
            </a:r>
            <a:r>
              <a:rPr lang="hu-HU" sz="2000" dirty="0"/>
              <a:t>szerinti termékdíj raktárból a termék belföldre történő kitárolása.</a:t>
            </a:r>
          </a:p>
        </p:txBody>
      </p:sp>
    </p:spTree>
    <p:extLst>
      <p:ext uri="{BB962C8B-B14F-4D97-AF65-F5344CB8AC3E}">
        <p14:creationId xmlns:p14="http://schemas.microsoft.com/office/powerpoint/2010/main" val="154487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795" y="511051"/>
            <a:ext cx="9117874" cy="1021657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>
                <a:latin typeface="+mn-lt"/>
              </a:rPr>
              <a:t>Nem minősül forgalomba hozatalnak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a) a körforgásos termék tulajdonjogának</a:t>
            </a:r>
          </a:p>
          <a:p>
            <a:pPr lvl="1"/>
            <a:r>
              <a:rPr lang="hu-HU" dirty="0" err="1"/>
              <a:t>aa</a:t>
            </a:r>
            <a:r>
              <a:rPr lang="hu-HU" dirty="0"/>
              <a:t>) természetes személy által, nem gazdasági tevékenység keretében végzett átruházása,</a:t>
            </a:r>
          </a:p>
          <a:p>
            <a:pPr lvl="1"/>
            <a:r>
              <a:rPr lang="hu-HU" dirty="0"/>
              <a:t>ab) az általános forgalmi adóról szóló törvény szerinti adóraktárba való beraktározás keretében </a:t>
            </a:r>
            <a:r>
              <a:rPr lang="hu-HU" dirty="0" smtClean="0"/>
              <a:t>és az </a:t>
            </a:r>
            <a:r>
              <a:rPr lang="hu-HU" dirty="0"/>
              <a:t>adóraktáron belüli átruházása,</a:t>
            </a:r>
          </a:p>
          <a:p>
            <a:pPr lvl="1"/>
            <a:r>
              <a:rPr lang="hu-HU" dirty="0" err="1"/>
              <a:t>ac</a:t>
            </a:r>
            <a:r>
              <a:rPr lang="hu-HU" dirty="0"/>
              <a:t>) a környezetvédelmi termékdíjról szóló törvény szerinti termékdíj raktárba való betárolás </a:t>
            </a:r>
            <a:r>
              <a:rPr lang="hu-HU" dirty="0" smtClean="0"/>
              <a:t>keretében és </a:t>
            </a:r>
            <a:r>
              <a:rPr lang="hu-HU" dirty="0"/>
              <a:t>a termékdíj raktáron belüli átruházása,</a:t>
            </a:r>
          </a:p>
          <a:p>
            <a:pPr lvl="1"/>
            <a:r>
              <a:rPr lang="hu-HU" dirty="0"/>
              <a:t>ad) vámjogi szabadforgalomba kerülését megelőző átruházása vagy</a:t>
            </a:r>
          </a:p>
          <a:p>
            <a:pPr lvl="1"/>
            <a:r>
              <a:rPr lang="hu-HU" dirty="0" err="1"/>
              <a:t>ae</a:t>
            </a:r>
            <a:r>
              <a:rPr lang="hu-HU" dirty="0"/>
              <a:t>) az általános forgalmi adóról szóló törvényben meghatározott feltételek alapján általános </a:t>
            </a:r>
            <a:r>
              <a:rPr lang="hu-HU" dirty="0" smtClean="0"/>
              <a:t>forgalmi adófizetési </a:t>
            </a:r>
            <a:r>
              <a:rPr lang="hu-HU" dirty="0"/>
              <a:t>kötelezettséggel nem járó apport, jogutódlással történő megszűnés vagy </a:t>
            </a:r>
            <a:r>
              <a:rPr lang="hu-HU" dirty="0" smtClean="0"/>
              <a:t>üzletágátruházás keretében </a:t>
            </a:r>
            <a:r>
              <a:rPr lang="hu-HU" dirty="0"/>
              <a:t>történő átadása,</a:t>
            </a:r>
          </a:p>
          <a:p>
            <a:r>
              <a:rPr lang="hu-HU" dirty="0"/>
              <a:t>b) az 1. melléklet 1.9. pontja szerinti körforgásos termék tulajdonjogának más termék alkotórészeként </a:t>
            </a:r>
            <a:r>
              <a:rPr lang="hu-HU" dirty="0" smtClean="0"/>
              <a:t>való átruházása </a:t>
            </a:r>
            <a:r>
              <a:rPr lang="hu-HU" dirty="0"/>
              <a:t>vagy</a:t>
            </a:r>
          </a:p>
          <a:p>
            <a:r>
              <a:rPr lang="hu-HU" dirty="0"/>
              <a:t>c) a körforgásos termék természetes személy általi, nem gazdasági tevékenység keretében végzett saját </a:t>
            </a:r>
            <a:r>
              <a:rPr lang="hu-HU" dirty="0" smtClean="0"/>
              <a:t>célú felhasználása</a:t>
            </a:r>
            <a:r>
              <a:rPr lang="hu-HU" dirty="0"/>
              <a:t>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76658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95795" y="511051"/>
            <a:ext cx="9117874" cy="1021657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>
                <a:latin typeface="+mn-lt"/>
              </a:rPr>
              <a:t>Kiterjesztett gyártói felelősségi díj mértéke és megfizetése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649773" y="1648947"/>
            <a:ext cx="7340339" cy="3923620"/>
          </a:xfrm>
        </p:spPr>
        <p:txBody>
          <a:bodyPr rtlCol="0"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Kiterjesztett gyártói felelősségi díj mértéke és </a:t>
            </a:r>
            <a:r>
              <a:rPr lang="hu-HU" alt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megfizetése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hu-HU" alt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Mértékét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hulladékgazdálkodásért felelős miniszter rendeletben fogja meghatározni (minden évben, a tárgyévet megelőző év november 30. napjáig) 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Magyar Energetikai és Közmű-szabályozási Hivatal (MEKH)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javaslata alapján</a:t>
            </a:r>
            <a:r>
              <a:rPr lang="hu-HU" alt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hu-HU" alt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tárgynegyedévre vonatkozó adatszolgáltatásában szereplő körforgásostermék-mennyiség és az egységnyi díjtétel szorzata</a:t>
            </a:r>
            <a:endParaRPr lang="hu-HU" altLang="hu-H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kiterjesztett gyártói felelősségi díjat negyedévente, MOHU </a:t>
            </a:r>
            <a:r>
              <a:rPr lang="hu-H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Zrt</a:t>
            </a: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által kiállított számla alapján, a számla kézhezvételétől számított 15 napon belül kell megfizetni. </a:t>
            </a:r>
            <a:endParaRPr lang="hu-H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 valami miatt téves adatok alapján lett a számla kiállítva, a számla kézhezvételétől számított 15 napon belül a helyes adatoknak a MOHU </a:t>
            </a:r>
            <a:r>
              <a:rPr lang="hu-HU" altLang="hu-H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Zrt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és egyidejűleg az országos hulladékgazdálkodási hatóság részére történő megküldésével kezdeményezheti a javítást/a helyesbítést.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236" y="5377003"/>
            <a:ext cx="1623276" cy="114452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762" y="5474502"/>
            <a:ext cx="1237478" cy="1169109"/>
          </a:xfrm>
          <a:prstGeom prst="rect">
            <a:avLst/>
          </a:prstGeom>
        </p:spPr>
      </p:pic>
      <p:cxnSp>
        <p:nvCxnSpPr>
          <p:cNvPr id="16" name="Egyenes összekötő nyíllal 15"/>
          <p:cNvCxnSpPr/>
          <p:nvPr/>
        </p:nvCxnSpPr>
        <p:spPr>
          <a:xfrm>
            <a:off x="2177142" y="5864170"/>
            <a:ext cx="489421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80" y="5442371"/>
            <a:ext cx="1100955" cy="107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53255" y="624262"/>
            <a:ext cx="9117874" cy="1021657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latin typeface="+mn-lt"/>
              </a:rPr>
              <a:t>Feltüntetési kötelezettség</a:t>
            </a:r>
            <a:endParaRPr lang="hu-HU" altLang="hu-HU" sz="2800" b="1" dirty="0">
              <a:latin typeface="+mn-lt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60444" y="2037806"/>
            <a:ext cx="7890476" cy="4145279"/>
          </a:xfrm>
        </p:spPr>
        <p:txBody>
          <a:bodyPr rtlCol="0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altLang="hu-HU" sz="1900" dirty="0"/>
              <a:t>A körforgásos termék forgalomba hozataláról szóló számlán, vagy számla hiányában a forgalomba hozatalt bizonyító okiraton feltünteti a következő szöveget: </a:t>
            </a:r>
            <a:r>
              <a:rPr lang="hu-HU" altLang="hu-HU" sz="1900" b="1" dirty="0"/>
              <a:t>„ A kiterjesztett gyártói felelősségi díj megfizetése az eladót terheli</a:t>
            </a:r>
            <a:r>
              <a:rPr lang="hu-HU" altLang="hu-HU" sz="1900" b="1" dirty="0" smtClean="0"/>
              <a:t>.”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1900" b="1" i="1" dirty="0" smtClean="0"/>
          </a:p>
          <a:p>
            <a:r>
              <a:rPr lang="hu-HU" sz="1900" dirty="0"/>
              <a:t>Nyilatkozat esetén: a nyilatkozat iktatási számának megjelölésével – feltünteti, hogy </a:t>
            </a:r>
            <a:r>
              <a:rPr lang="hu-HU" sz="1900" b="1" dirty="0"/>
              <a:t>a kiterjesztett gyártói felelősségi díj a vevő nyilatkozata alapján nem került megfizetésre</a:t>
            </a:r>
            <a:r>
              <a:rPr lang="hu-HU" sz="1900" dirty="0" smtClean="0"/>
              <a:t>.</a:t>
            </a:r>
          </a:p>
          <a:p>
            <a:endParaRPr lang="hu-HU" sz="1900" dirty="0"/>
          </a:p>
          <a:p>
            <a:r>
              <a:rPr lang="hu-HU" sz="1900" dirty="0"/>
              <a:t>Átvállalása esetén: </a:t>
            </a:r>
            <a:r>
              <a:rPr lang="hu-HU" sz="1900" b="1" dirty="0"/>
              <a:t>a kiterjesztett gyártói felelősségi kötelezettség a vevőt terheli</a:t>
            </a:r>
            <a:r>
              <a:rPr lang="hu-HU" sz="1900" dirty="0"/>
              <a:t>. </a:t>
            </a:r>
            <a:endParaRPr lang="hu-HU" sz="1900" dirty="0" smtClean="0"/>
          </a:p>
          <a:p>
            <a:endParaRPr lang="hu-HU" sz="1900" dirty="0"/>
          </a:p>
          <a:p>
            <a:r>
              <a:rPr lang="hu-HU" sz="1900" dirty="0"/>
              <a:t>A körforgásos termék vevője által igényelt esetben: </a:t>
            </a:r>
            <a:r>
              <a:rPr lang="hu-HU" sz="1900" b="1" dirty="0"/>
              <a:t>„A kiterjesztett gyártói felelősségi díj megfizetésre került.”</a:t>
            </a:r>
            <a:endParaRPr lang="hu-HU" sz="19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1800" b="1" dirty="0"/>
          </a:p>
        </p:txBody>
      </p:sp>
    </p:spTree>
    <p:extLst>
      <p:ext uri="{BB962C8B-B14F-4D97-AF65-F5344CB8AC3E}">
        <p14:creationId xmlns:p14="http://schemas.microsoft.com/office/powerpoint/2010/main" val="371988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53255" y="624262"/>
            <a:ext cx="9117874" cy="1021657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>
                <a:latin typeface="+mn-lt"/>
              </a:rPr>
              <a:t>Nyilatkozat tételi lehetőség</a:t>
            </a:r>
            <a:endParaRPr lang="hu-HU" altLang="hu-HU" sz="2800" b="1" dirty="0">
              <a:latin typeface="+mn-lt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609601" y="2420983"/>
            <a:ext cx="8299268" cy="4302033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hu-HU" sz="2000" dirty="0"/>
              <a:t>Nem kell a kiterjesztett gyártói felelősségi díjat megfizetni, ha a fizetésre kötelezett gyártó vevője nyilatkozik arról, hogy a megvásárolt körforgásos termék legalább hatvan százalékát önállóan vagy más termék alkotórészeként, tartozékaként igazoltan külföldre kiszállítja. </a:t>
            </a: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A </a:t>
            </a:r>
            <a:r>
              <a:rPr lang="hu-HU" sz="2000" dirty="0"/>
              <a:t>belföldön forgalomba hozott termékek után kötelezettnek minősül, illetve akkor is, ha meghatározott határidő alatt nem szállítja ki a terméket. </a:t>
            </a: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A </a:t>
            </a:r>
            <a:r>
              <a:rPr lang="hu-HU" sz="2000" dirty="0"/>
              <a:t>nyilatkozat 3 évre tehető meg, meghatározott adattartalommal.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1800" b="1" dirty="0"/>
          </a:p>
        </p:txBody>
      </p:sp>
    </p:spTree>
    <p:extLst>
      <p:ext uri="{BB962C8B-B14F-4D97-AF65-F5344CB8AC3E}">
        <p14:creationId xmlns:p14="http://schemas.microsoft.com/office/powerpoint/2010/main" val="137354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53255" y="624262"/>
            <a:ext cx="9117874" cy="1021657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latin typeface="+mn-lt"/>
              </a:rPr>
              <a:t>Nyilvántartási és adatszolgáltatási kötelezettség</a:t>
            </a:r>
            <a:endParaRPr lang="hu-HU" altLang="hu-HU" sz="2800" b="1" dirty="0">
              <a:latin typeface="+mn-lt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44136" y="1793967"/>
            <a:ext cx="8299269" cy="4537164"/>
          </a:xfrm>
        </p:spPr>
        <p:txBody>
          <a:bodyPr rtlCol="0"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u-HU" sz="2000" dirty="0"/>
              <a:t>A gyártó vagy a meghatalmazott a körforgásos termékkel végzett tevékenységének megkezdését megelőzően kérelmezi az országos hulladékgazdálkodási hatóságnál a nyilvántartásba </a:t>
            </a:r>
            <a:r>
              <a:rPr lang="hu-HU" sz="2000" dirty="0" smtClean="0"/>
              <a:t>vételét.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dirty="0"/>
              <a:t>Az országos hulladékgazdálkodási hatóság a gyártót 15 napon belül nyilvántartásba veszi</a:t>
            </a:r>
            <a:r>
              <a:rPr lang="hu-HU" sz="2000" dirty="0" smtClean="0"/>
              <a:t>, </a:t>
            </a:r>
            <a:r>
              <a:rPr lang="hu-HU" sz="2000" dirty="0"/>
              <a:t>amennyiben nincs szükség hiánypótlásra felhívásra. </a:t>
            </a:r>
            <a:endParaRPr lang="hu-HU" sz="20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sz="2000" dirty="0"/>
              <a:t>KF kód szerinti nyilvántartást kell </a:t>
            </a:r>
            <a:r>
              <a:rPr lang="hu-HU" altLang="hu-HU" sz="2000" dirty="0" smtClean="0"/>
              <a:t>vezetnie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sz="2000" dirty="0"/>
              <a:t>A nyilvántartások adatairól negyedévente, a tárgynegyedévet követő hónap 20. napjáig az országos hulladékgazdálkodási hatóság részére adatot szolgáltat.  </a:t>
            </a:r>
            <a:endParaRPr lang="hu-HU" altLang="hu-HU" sz="20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sz="2000" dirty="0"/>
              <a:t>Az országos hulladékgazdálkodási hatóság a gyártó nyilvántartásának adatait a MOHU </a:t>
            </a:r>
            <a:r>
              <a:rPr lang="hu-HU" altLang="hu-HU" sz="2000" dirty="0" err="1"/>
              <a:t>Zrt</a:t>
            </a:r>
            <a:r>
              <a:rPr lang="hu-HU" altLang="hu-HU" sz="2000" dirty="0"/>
              <a:t>. részére átadja a tárgynegyedévet követő hónap 25. napjáig.</a:t>
            </a:r>
          </a:p>
        </p:txBody>
      </p:sp>
    </p:spTree>
    <p:extLst>
      <p:ext uri="{BB962C8B-B14F-4D97-AF65-F5344CB8AC3E}">
        <p14:creationId xmlns:p14="http://schemas.microsoft.com/office/powerpoint/2010/main" val="229570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216867" y="0"/>
            <a:ext cx="9118878" cy="1230663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 smtClean="0">
                <a:latin typeface="+mn-lt"/>
              </a:rPr>
              <a:t>Információáramlás</a:t>
            </a:r>
            <a:endParaRPr lang="hu-HU" altLang="hu-HU" sz="2800" b="1" dirty="0">
              <a:latin typeface="+mn-lt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717280" y="6566263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hu-HU" dirty="0" err="1" smtClean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37A0D4C-0567-4D11-AA2A-BF99B0B13F27}"/>
              </a:ext>
            </a:extLst>
          </p:cNvPr>
          <p:cNvSpPr txBox="1"/>
          <p:nvPr/>
        </p:nvSpPr>
        <p:spPr>
          <a:xfrm>
            <a:off x="434828" y="1746905"/>
            <a:ext cx="2317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>
                <a:effectLst/>
                <a:ea typeface="Times New Roman" panose="02020603050405020304" pitchFamily="18" charset="0"/>
              </a:rPr>
              <a:t>termékdíj-kötelezettség</a:t>
            </a:r>
            <a:r>
              <a:rPr lang="hu-HU" sz="1800" spc="5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adatai</a:t>
            </a:r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B6384C0E-BA9E-40D8-B215-C6E178CB6760}"/>
              </a:ext>
            </a:extLst>
          </p:cNvPr>
          <p:cNvSpPr txBox="1"/>
          <p:nvPr/>
        </p:nvSpPr>
        <p:spPr>
          <a:xfrm>
            <a:off x="5233149" y="1657782"/>
            <a:ext cx="3668862" cy="1198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>
                <a:effectLst/>
                <a:ea typeface="Times New Roman" panose="02020603050405020304" pitchFamily="18" charset="0"/>
              </a:rPr>
              <a:t>hulladékgazdálkodási</a:t>
            </a:r>
            <a:r>
              <a:rPr lang="hu-HU" sz="1800" spc="5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kötelezettségek,</a:t>
            </a:r>
          </a:p>
          <a:p>
            <a:r>
              <a:rPr lang="hu-HU" sz="1800" dirty="0">
                <a:effectLst/>
                <a:ea typeface="Times New Roman" panose="02020603050405020304" pitchFamily="18" charset="0"/>
              </a:rPr>
              <a:t>kiadott</a:t>
            </a:r>
            <a:r>
              <a:rPr lang="hu-HU" sz="1800" spc="5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engedélyek,</a:t>
            </a:r>
            <a:r>
              <a:rPr lang="hu-HU" sz="1800" spc="5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határozatok adatai</a:t>
            </a:r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76C62FD-95CC-448C-80CC-0562E3E003DE}"/>
              </a:ext>
            </a:extLst>
          </p:cNvPr>
          <p:cNvSpPr txBox="1"/>
          <p:nvPr/>
        </p:nvSpPr>
        <p:spPr>
          <a:xfrm>
            <a:off x="671997" y="5092495"/>
            <a:ext cx="7939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025" marR="74930" algn="just">
              <a:spcAft>
                <a:spcPts val="0"/>
              </a:spcAft>
            </a:pPr>
            <a:r>
              <a:rPr lang="hu-HU" sz="1800" dirty="0">
                <a:effectLst/>
                <a:ea typeface="Times New Roman" panose="02020603050405020304" pitchFamily="18" charset="0"/>
              </a:rPr>
              <a:t>bejelentés,</a:t>
            </a:r>
            <a:r>
              <a:rPr lang="hu-HU" sz="1800" spc="5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bevallás adattartalmat kezeli, – adótitkot és személyes adatot nem képező, összesített – adott</a:t>
            </a:r>
            <a:r>
              <a:rPr lang="hu-HU" sz="1800" spc="5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negyedévre</a:t>
            </a:r>
            <a:r>
              <a:rPr lang="hu-HU" sz="1800" spc="5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vonatkozó</a:t>
            </a:r>
            <a:r>
              <a:rPr lang="hu-HU" sz="1800" spc="5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adattartalmat</a:t>
            </a:r>
            <a:r>
              <a:rPr lang="hu-HU" sz="1800" spc="5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a</a:t>
            </a:r>
            <a:r>
              <a:rPr lang="hu-HU" sz="1800" spc="5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hulladékgazdálkodási</a:t>
            </a:r>
            <a:r>
              <a:rPr lang="hu-HU" sz="1800" spc="5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kötelezettségek</a:t>
            </a:r>
            <a:r>
              <a:rPr lang="hu-HU" sz="1800" spc="5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teljesítésének</a:t>
            </a:r>
            <a:r>
              <a:rPr lang="hu-HU" sz="1800" spc="5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ellenőrzése </a:t>
            </a:r>
            <a:r>
              <a:rPr lang="hu-HU" sz="1800" dirty="0" smtClean="0">
                <a:effectLst/>
                <a:ea typeface="Times New Roman" panose="02020603050405020304" pitchFamily="18" charset="0"/>
              </a:rPr>
              <a:t>céljából</a:t>
            </a:r>
            <a:endParaRPr lang="hu-HU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7" y="3103030"/>
            <a:ext cx="2922951" cy="1411704"/>
          </a:xfrm>
          <a:prstGeom prst="rect">
            <a:avLst/>
          </a:prstGeom>
        </p:spPr>
      </p:pic>
      <p:sp>
        <p:nvSpPr>
          <p:cNvPr id="17" name="Ellipszis 16">
            <a:extLst>
              <a:ext uri="{FF2B5EF4-FFF2-40B4-BE49-F238E27FC236}">
                <a16:creationId xmlns:a16="http://schemas.microsoft.com/office/drawing/2014/main" id="{CBEE95DD-2D2A-4A5B-91AE-8EC12DD1F648}"/>
              </a:ext>
            </a:extLst>
          </p:cNvPr>
          <p:cNvSpPr/>
          <p:nvPr/>
        </p:nvSpPr>
        <p:spPr>
          <a:xfrm>
            <a:off x="5858174" y="3242495"/>
            <a:ext cx="1564082" cy="1492074"/>
          </a:xfrm>
          <a:prstGeom prst="ellipse">
            <a:avLst/>
          </a:prstGeom>
          <a:blipFill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38" name="Egyenes összekötő nyíllal 37"/>
          <p:cNvCxnSpPr/>
          <p:nvPr/>
        </p:nvCxnSpPr>
        <p:spPr>
          <a:xfrm flipV="1">
            <a:off x="3897054" y="3743893"/>
            <a:ext cx="1589346" cy="8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 flipH="1" flipV="1">
            <a:off x="3901626" y="4050191"/>
            <a:ext cx="1584774" cy="80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zövegdoboz 45"/>
          <p:cNvSpPr txBox="1"/>
          <p:nvPr/>
        </p:nvSpPr>
        <p:spPr>
          <a:xfrm>
            <a:off x="4992948" y="2909479"/>
            <a:ext cx="35066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Hulladékgazdálkodási Hatóság</a:t>
            </a:r>
          </a:p>
        </p:txBody>
      </p:sp>
    </p:spTree>
    <p:extLst>
      <p:ext uri="{BB962C8B-B14F-4D97-AF65-F5344CB8AC3E}">
        <p14:creationId xmlns:p14="http://schemas.microsoft.com/office/powerpoint/2010/main" val="29470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566" y="798434"/>
            <a:ext cx="7202906" cy="93457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altLang="hu-HU" sz="2800" b="1" dirty="0">
                <a:latin typeface="+mn-lt"/>
              </a:rPr>
              <a:t>Mi az a környezetvédelmi termékdíj?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18096" y="2612572"/>
            <a:ext cx="7340339" cy="3923620"/>
          </a:xfrm>
        </p:spPr>
        <p:txBody>
          <a:bodyPr rtlCol="0">
            <a:normAutofit/>
          </a:bodyPr>
          <a:lstStyle/>
          <a:p>
            <a:pPr marL="457200" lvl="1" indent="0" algn="just">
              <a:spcBef>
                <a:spcPts val="600"/>
              </a:spcBef>
              <a:buNone/>
            </a:pPr>
            <a:r>
              <a:rPr lang="hu-HU" altLang="hu-HU" dirty="0"/>
              <a:t>Az Országgyűlés, hogy hozzájáruljon </a:t>
            </a:r>
            <a:r>
              <a:rPr lang="hu-HU" altLang="hu-HU" b="1" dirty="0"/>
              <a:t>a környezetszennyezés megelőzéséhez</a:t>
            </a:r>
            <a:r>
              <a:rPr lang="hu-HU" altLang="hu-HU" dirty="0"/>
              <a:t>, illetve csökkentéséhez, a természeti erőforrásokkal való </a:t>
            </a:r>
            <a:r>
              <a:rPr lang="hu-HU" altLang="hu-HU" b="1" dirty="0"/>
              <a:t>takarékos gazdálkodás</a:t>
            </a:r>
            <a:r>
              <a:rPr lang="hu-HU" altLang="hu-HU" dirty="0"/>
              <a:t>ra irányuló tevékenységek ösztönzéséhez, valamint a környezetet vagy annak valamely elemét a termék előállítása, forgalmazása, felhasználása során, illetve azt követően közvetlenül, illetve közvetve terhelő vagy veszélyeztető termék által okozott környezeti veszélyeztetések, valamint </a:t>
            </a:r>
            <a:r>
              <a:rPr lang="hu-HU" altLang="hu-HU" b="1" dirty="0"/>
              <a:t>károk megelőzéséhez</a:t>
            </a:r>
            <a:r>
              <a:rPr lang="hu-HU" altLang="hu-HU" dirty="0"/>
              <a:t> és csökkentéséhez </a:t>
            </a:r>
            <a:r>
              <a:rPr lang="hu-HU" altLang="hu-HU" b="1" dirty="0"/>
              <a:t>pénzügyi forrásokat teremtsen</a:t>
            </a:r>
            <a:r>
              <a:rPr lang="hu-HU" altLang="hu-HU" dirty="0"/>
              <a:t>, továbbá elősegítse az európai uniós és a hazai hulladékgazdálkodási szabályozás által hazánk, illetve a piaci szereplők részére meghatározott környezetvédelmi előírások teljesítését, az alábbi törvényt alkotja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043566" y="2086158"/>
            <a:ext cx="7923212" cy="587375"/>
          </a:xfrm>
          <a:prstGeom prst="rect">
            <a:avLst/>
          </a:prstGeom>
        </p:spPr>
        <p:txBody>
          <a:bodyPr vert="horz" lIns="0" rIns="0" bIns="0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75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000" b="1" dirty="0" smtClean="0">
                <a:solidFill>
                  <a:schemeClr val="tx1"/>
                </a:solidFill>
                <a:latin typeface="+mn-lt"/>
              </a:rPr>
              <a:t>2011. évi LXXXV. Törvény a környezetvédelmi termékdíjról</a:t>
            </a:r>
            <a:r>
              <a:rPr lang="hu-HU" sz="2000" dirty="0" smtClean="0">
                <a:latin typeface="+mn-lt"/>
              </a:rPr>
              <a:t/>
            </a:r>
            <a:br>
              <a:rPr lang="hu-HU" sz="2000" dirty="0" smtClean="0">
                <a:latin typeface="+mn-lt"/>
              </a:rPr>
            </a:br>
            <a:endParaRPr lang="hu-H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423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436" y="951161"/>
            <a:ext cx="8308487" cy="934572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2800" b="1" dirty="0" smtClean="0">
                <a:latin typeface="+mn-lt"/>
              </a:rPr>
              <a:t>Milyen jogszabályi előírásoknak kell megfelelni a termékdíjon túl az elektronikai termékek, valamint az elem és akkumulátorok tekintetében?</a:t>
            </a:r>
            <a:endParaRPr lang="hu-HU" altLang="hu-HU" sz="2800" b="1" dirty="0">
              <a:latin typeface="+mn-lt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947568" y="2301685"/>
            <a:ext cx="4987426" cy="13234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/>
              <a:t>197/2014. (VIII. 1.) Korm. rendelet az elektromos és elektronikus berendezésekkel kapcsolatos hulladékgazdálkodási tevékenységekről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947568" y="4367346"/>
            <a:ext cx="4891632" cy="13234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/>
              <a:t>445/2012. (XII. 29.) Korm. rendelet rendelkezik az elem- és akkumulátorhulladékkal kapcsolatos hulladékgazdálkodási tevékenységekről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219" y="2762291"/>
            <a:ext cx="1190647" cy="132202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604">
            <a:off x="536740" y="2368088"/>
            <a:ext cx="3124050" cy="399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0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6241" y="2468880"/>
            <a:ext cx="8229600" cy="4389120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altLang="hu-HU" sz="2000" dirty="0"/>
              <a:t>Ez a jogszabály a jövőben az ellenőrzések célkeresztjében lesz, ugyanis nagyon sok </a:t>
            </a:r>
            <a:r>
              <a:rPr lang="hu-HU" altLang="hu-HU" sz="2000" b="1" dirty="0"/>
              <a:t>a potyautas cég</a:t>
            </a:r>
            <a:r>
              <a:rPr lang="hu-HU" altLang="hu-HU" sz="2000" dirty="0"/>
              <a:t>, viszont </a:t>
            </a:r>
            <a:r>
              <a:rPr lang="hu-HU" altLang="hu-HU" sz="2000" b="1" dirty="0"/>
              <a:t>magasak a büntetési tételek</a:t>
            </a:r>
            <a:r>
              <a:rPr lang="hu-HU" altLang="hu-HU" sz="2000" dirty="0"/>
              <a:t>. </a:t>
            </a:r>
            <a:r>
              <a:rPr lang="hu-HU" altLang="hu-HU" sz="2000" dirty="0" smtClean="0"/>
              <a:t>Az ellenőrzéseket a Pest </a:t>
            </a:r>
            <a:r>
              <a:rPr lang="hu-HU" altLang="hu-HU" sz="2000" dirty="0"/>
              <a:t>Megyei Kormányhivatal Belföldi Hulladékgazdálkodási és Termékdíj Osztálya fogja aktívan ellenőrizni. Ráadásul ezen a területen egyszerű dolguk lesz, mert aki benne van a termékdíjas rendszerben, annak itt is meg kell </a:t>
            </a:r>
            <a:r>
              <a:rPr lang="hu-HU" altLang="hu-HU" sz="2000" dirty="0" smtClean="0"/>
              <a:t>jelennie</a:t>
            </a:r>
            <a:r>
              <a:rPr lang="hu-HU" altLang="hu-HU" sz="2000" dirty="0"/>
              <a:t>....ebből látszik, hogy az adatok már összefutnak.</a:t>
            </a:r>
          </a:p>
          <a:p>
            <a:r>
              <a:rPr lang="hu-HU" altLang="hu-HU" sz="2000" dirty="0"/>
              <a:t>Eljárási díj köteles a regisztráció, 75 000 Ft. </a:t>
            </a:r>
          </a:p>
          <a:p>
            <a:r>
              <a:rPr lang="hu-HU" altLang="hu-HU" sz="2000" dirty="0"/>
              <a:t>Meg kell határozni a forgalmazott elektromos, elektronikus berendezés kategóriáját, típusát és márkanevét</a:t>
            </a:r>
          </a:p>
          <a:p>
            <a:r>
              <a:rPr lang="hu-HU" altLang="hu-HU" sz="2000" dirty="0"/>
              <a:t>Ezzel párhuzamosan közvetítő szervezethez kell csatlakozni lámpák és orvosi berendezések tekintetében</a:t>
            </a:r>
          </a:p>
          <a:p>
            <a:r>
              <a:rPr lang="hu-HU" altLang="hu-HU" sz="2000" dirty="0"/>
              <a:t>A regisztráció, a bejelentés a bevallás mind mulasztási bírság jogalapja tud lenni. </a:t>
            </a:r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05245" y="1165641"/>
            <a:ext cx="8229600" cy="1143000"/>
          </a:xfrm>
        </p:spPr>
        <p:txBody>
          <a:bodyPr>
            <a:noAutofit/>
          </a:bodyPr>
          <a:lstStyle/>
          <a:p>
            <a:r>
              <a:rPr lang="hu-HU" altLang="hu-HU" sz="2800" b="1" dirty="0" smtClean="0">
                <a:latin typeface="+mn-lt"/>
              </a:rPr>
              <a:t>197/2014. (VIII. 1.) Korm. rendelet az elektromos és elektronikus berendezésekkel kapcsolatos hulladékgazdálkodási tevékenységekről </a:t>
            </a:r>
          </a:p>
        </p:txBody>
      </p:sp>
    </p:spTree>
    <p:extLst>
      <p:ext uri="{BB962C8B-B14F-4D97-AF65-F5344CB8AC3E}">
        <p14:creationId xmlns:p14="http://schemas.microsoft.com/office/powerpoint/2010/main" val="313566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286" y="1278854"/>
            <a:ext cx="8229600" cy="1143000"/>
          </a:xfrm>
        </p:spPr>
        <p:txBody>
          <a:bodyPr>
            <a:noAutofit/>
          </a:bodyPr>
          <a:lstStyle/>
          <a:p>
            <a:r>
              <a:rPr lang="hu-HU" altLang="hu-HU" sz="2800" b="1" dirty="0">
                <a:latin typeface="+mn-lt"/>
              </a:rPr>
              <a:t>445/2012. (XII. 29.) Korm. rendelet rendelkezik az elem- és akkumulátorhulladékkal kapcsolatos hulladékgazdálkodási tevékenységekről </a:t>
            </a:r>
            <a:endParaRPr lang="hu-HU" sz="2800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4286" y="2834640"/>
            <a:ext cx="8229600" cy="3600994"/>
          </a:xfrm>
        </p:spPr>
        <p:txBody>
          <a:bodyPr>
            <a:normAutofit lnSpcReduction="10000"/>
          </a:bodyPr>
          <a:lstStyle/>
          <a:p>
            <a:r>
              <a:rPr lang="hu-HU" altLang="hu-HU" sz="2000" dirty="0"/>
              <a:t>Mindenek előtt van egy úgynevezett gyártói regisztrációs kötelezettség </a:t>
            </a:r>
          </a:p>
          <a:p>
            <a:r>
              <a:rPr lang="hu-HU" altLang="hu-HU" sz="2000" dirty="0"/>
              <a:t>Eljárási díj köteles a regisztráció, 75 000 Ft. </a:t>
            </a:r>
          </a:p>
          <a:p>
            <a:r>
              <a:rPr lang="hu-HU" altLang="hu-HU" sz="2000" dirty="0"/>
              <a:t>Meg kell határozni továbbá, hogy az akkumulátor: hordozható, ipari, vagy gépjármű, elem esetén gombelem vagy egyéb elem. </a:t>
            </a:r>
          </a:p>
          <a:p>
            <a:r>
              <a:rPr lang="hu-HU" altLang="hu-HU" sz="2000" dirty="0"/>
              <a:t>Ezzel párhuzamosan közvetítő szervezethez kell csatlakozni (kivéve termékdíj köteles akkumulátor)</a:t>
            </a:r>
          </a:p>
          <a:p>
            <a:r>
              <a:rPr lang="hu-HU" altLang="hu-HU" sz="2000" dirty="0"/>
              <a:t>A területileg illetékes zöldhatóság felé évente, tárgyévet követő február 20-áig kell ennek eleget tenni.</a:t>
            </a:r>
          </a:p>
          <a:p>
            <a:r>
              <a:rPr lang="hu-HU" altLang="hu-HU" sz="2000" dirty="0"/>
              <a:t>A regisztráció, a bejelentés a bevallás mind mulasztási bírság jogalapja tud lenni.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612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43337" y="966650"/>
            <a:ext cx="8000069" cy="1242977"/>
          </a:xfrm>
        </p:spPr>
        <p:txBody>
          <a:bodyPr>
            <a:noAutofit/>
          </a:bodyPr>
          <a:lstStyle/>
          <a:p>
            <a:r>
              <a:rPr lang="hu-HU" altLang="hu-HU" sz="2800" b="1" dirty="0">
                <a:latin typeface="+mn-lt"/>
              </a:rPr>
              <a:t>309/2014. (XII. 11.) Korm. rendelet</a:t>
            </a:r>
            <a:br>
              <a:rPr lang="hu-HU" altLang="hu-HU" sz="2800" b="1" dirty="0">
                <a:latin typeface="+mn-lt"/>
              </a:rPr>
            </a:br>
            <a:r>
              <a:rPr lang="hu-HU" altLang="hu-HU" sz="2800" b="1" dirty="0">
                <a:latin typeface="+mn-lt"/>
              </a:rPr>
              <a:t>a hulladékkal kapcsolatos nyilvántartási és adatszolgáltatási kötelezettségekről</a:t>
            </a:r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429828" y="2399212"/>
            <a:ext cx="8400663" cy="4458788"/>
          </a:xfrm>
        </p:spPr>
        <p:txBody>
          <a:bodyPr>
            <a:normAutofit/>
          </a:bodyPr>
          <a:lstStyle/>
          <a:p>
            <a:r>
              <a:rPr lang="hu-HU" altLang="hu-HU" sz="2000" dirty="0"/>
              <a:t>É</a:t>
            </a:r>
            <a:r>
              <a:rPr lang="hu-HU" altLang="hu-HU" sz="2000" dirty="0" smtClean="0"/>
              <a:t>ves szinten akinél, </a:t>
            </a:r>
            <a:r>
              <a:rPr lang="hu-HU" altLang="hu-HU" sz="2000" dirty="0"/>
              <a:t>a helyi közszolgáltatónak átadott kommunális hulladékon kívüli hulladéka keletkezik, annak </a:t>
            </a:r>
            <a:r>
              <a:rPr lang="hu-HU" altLang="hu-HU" sz="2000" dirty="0">
                <a:solidFill>
                  <a:srgbClr val="FF0000"/>
                </a:solidFill>
              </a:rPr>
              <a:t>nyilvántartás vezetési kötelezettsége</a:t>
            </a:r>
            <a:r>
              <a:rPr lang="hu-HU" altLang="hu-HU" sz="2000" dirty="0"/>
              <a:t> </a:t>
            </a:r>
            <a:r>
              <a:rPr lang="hu-HU" altLang="hu-HU" sz="2000" dirty="0" smtClean="0"/>
              <a:t>áll fent. </a:t>
            </a:r>
            <a:endParaRPr lang="hu-HU" altLang="hu-HU" sz="2000" dirty="0"/>
          </a:p>
          <a:p>
            <a:r>
              <a:rPr lang="hu-HU" altLang="hu-HU" sz="2000" dirty="0"/>
              <a:t>Az </a:t>
            </a:r>
            <a:r>
              <a:rPr lang="hu-HU" altLang="hu-HU" sz="2000" dirty="0">
                <a:solidFill>
                  <a:srgbClr val="FF0000"/>
                </a:solidFill>
              </a:rPr>
              <a:t>adatszolgáltatási kötelezettség </a:t>
            </a:r>
            <a:r>
              <a:rPr lang="hu-HU" altLang="hu-HU" sz="2000" dirty="0"/>
              <a:t>abban az esetben áll fent, ha a hulladéktermelő telephelyén a tárgyévben képződött és birtokolt hulladék összes mennyisége veszélyes hulladék esetén a 200 kg-ot, nem veszélyes hulladék a 2000 kg-ot, nem veszélyes építési-bontási hulladék esetén az 5000 kg-ot </a:t>
            </a:r>
            <a:r>
              <a:rPr lang="hu-HU" altLang="hu-HU" sz="2000" dirty="0" smtClean="0"/>
              <a:t>meghaladja.</a:t>
            </a:r>
          </a:p>
          <a:p>
            <a:r>
              <a:rPr lang="hu-HU" sz="2000" dirty="0" smtClean="0"/>
              <a:t>Előbb említett tömeg adatok elérése esetén </a:t>
            </a:r>
            <a:r>
              <a:rPr lang="hu-HU" sz="2000" dirty="0"/>
              <a:t>a hulladéktermelő be is jelentette ezirányú kötelezettségét az „átlépést követő” 15 napon belül</a:t>
            </a:r>
            <a:r>
              <a:rPr lang="hu-HU" sz="2000" dirty="0" smtClean="0"/>
              <a:t>.</a:t>
            </a:r>
          </a:p>
          <a:p>
            <a:r>
              <a:rPr lang="hu-HU" dirty="0"/>
              <a:t>A hulladékokkal kapcsolatos adatszolgáltatási, nyilvántartási, illetve bejelentési kötelezettségek, elmulasztása esetén alapbírság, szorzószám megállapítása nélkül 200 000 Ft lehet</a:t>
            </a:r>
          </a:p>
        </p:txBody>
      </p:sp>
    </p:spTree>
    <p:extLst>
      <p:ext uri="{BB962C8B-B14F-4D97-AF65-F5344CB8AC3E}">
        <p14:creationId xmlns:p14="http://schemas.microsoft.com/office/powerpoint/2010/main" val="42393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6241" y="2468880"/>
            <a:ext cx="8229600" cy="4389120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altLang="hu-HU" sz="1900" dirty="0"/>
              <a:t>301/2021. (VI. 1.) Korm. rendelet: az egyes egyszer használatos, valamint egyes egyéb műanyagtermékek forgalomba hozatalának </a:t>
            </a:r>
            <a:r>
              <a:rPr lang="hu-HU" altLang="hu-HU" sz="1900" dirty="0" smtClean="0"/>
              <a:t>korlátozásáról</a:t>
            </a:r>
            <a:endParaRPr lang="hu-HU" altLang="hu-HU" sz="1900" dirty="0"/>
          </a:p>
          <a:p>
            <a:r>
              <a:rPr lang="hu-HU" altLang="hu-HU" sz="1900" dirty="0" smtClean="0"/>
              <a:t>Meghatározza az Egyszer </a:t>
            </a:r>
            <a:r>
              <a:rPr lang="hu-HU" altLang="hu-HU" sz="1900" dirty="0"/>
              <a:t>használatos műanyagtermék fogalmát: egészében vagy részben műanyagból </a:t>
            </a:r>
            <a:r>
              <a:rPr lang="hu-HU" altLang="hu-HU" sz="1900" dirty="0" smtClean="0"/>
              <a:t>készült és nem arra szánták, hogy újratölthető legyen</a:t>
            </a:r>
          </a:p>
          <a:p>
            <a:r>
              <a:rPr lang="hu-HU" dirty="0"/>
              <a:t>Egyszer használatos műanyagtermékek tekintetében a következő előírásoknak kell megfelelni:  </a:t>
            </a:r>
          </a:p>
          <a:p>
            <a:pPr lvl="1"/>
            <a:r>
              <a:rPr lang="hu-HU" dirty="0" smtClean="0"/>
              <a:t>Fogyasztásának </a:t>
            </a:r>
            <a:r>
              <a:rPr lang="hu-HU" dirty="0"/>
              <a:t>csökkentés</a:t>
            </a:r>
          </a:p>
          <a:p>
            <a:pPr lvl="1"/>
            <a:r>
              <a:rPr lang="hu-HU" dirty="0" smtClean="0"/>
              <a:t>Termékkövetelmények</a:t>
            </a:r>
            <a:endParaRPr lang="hu-HU" dirty="0"/>
          </a:p>
          <a:p>
            <a:pPr lvl="1"/>
            <a:r>
              <a:rPr lang="hu-HU" dirty="0" smtClean="0"/>
              <a:t>Jelölési </a:t>
            </a:r>
            <a:r>
              <a:rPr lang="hu-HU" dirty="0"/>
              <a:t>követelmények</a:t>
            </a:r>
          </a:p>
          <a:p>
            <a:pPr lvl="1"/>
            <a:r>
              <a:rPr lang="hu-HU" dirty="0" smtClean="0"/>
              <a:t>Elkülönített </a:t>
            </a:r>
            <a:r>
              <a:rPr lang="hu-HU" dirty="0"/>
              <a:t>gyűjtés</a:t>
            </a:r>
          </a:p>
          <a:p>
            <a:pPr lvl="1"/>
            <a:r>
              <a:rPr lang="hu-HU" dirty="0" smtClean="0"/>
              <a:t>Figyelemfelkeltő </a:t>
            </a:r>
            <a:r>
              <a:rPr lang="hu-HU" dirty="0"/>
              <a:t>intézkedések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gyártók nyilvántartásba vétele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gyártó nyilvántartási és adatszolgáltatási kötelezettsége</a:t>
            </a:r>
          </a:p>
          <a:p>
            <a:endParaRPr lang="hu-HU" altLang="hu-HU" sz="2000" dirty="0"/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535576" y="974052"/>
            <a:ext cx="8229600" cy="1143000"/>
          </a:xfrm>
        </p:spPr>
        <p:txBody>
          <a:bodyPr>
            <a:noAutofit/>
          </a:bodyPr>
          <a:lstStyle/>
          <a:p>
            <a:r>
              <a:rPr lang="hu-HU" altLang="hu-HU" sz="2800" b="1" dirty="0" smtClean="0">
                <a:latin typeface="+mn-lt"/>
              </a:rPr>
              <a:t>Milyen speciális szabályok vonatkoznak az egyszer használatos műanyag termékekre (SUP)?</a:t>
            </a:r>
          </a:p>
        </p:txBody>
      </p:sp>
    </p:spTree>
    <p:extLst>
      <p:ext uri="{BB962C8B-B14F-4D97-AF65-F5344CB8AC3E}">
        <p14:creationId xmlns:p14="http://schemas.microsoft.com/office/powerpoint/2010/main" val="418274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535576" y="974052"/>
            <a:ext cx="8229600" cy="1143000"/>
          </a:xfrm>
        </p:spPr>
        <p:txBody>
          <a:bodyPr>
            <a:noAutofit/>
          </a:bodyPr>
          <a:lstStyle/>
          <a:p>
            <a:r>
              <a:rPr lang="hu-HU" altLang="hu-HU" sz="2800" b="1" dirty="0" smtClean="0">
                <a:latin typeface="+mn-lt"/>
              </a:rPr>
              <a:t>Mit hoz a jövő az italos csomagolások kötelező visszaváltási rendszerében (DRS)?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61554" y="2369473"/>
            <a:ext cx="8020594" cy="40011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Kötelező visszaváltási rendszer bevezetésének szükségessége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61851" y="3103453"/>
            <a:ext cx="7620000" cy="15081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SUP irányelv: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2025-re a műanyag italpalackok 77%-át, 2029-re a 90%-át vissza kell gyűjteni,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kereskedelmi forgalomba kerülő PET palackoknak 2025-től 25%-</a:t>
            </a:r>
            <a:r>
              <a:rPr lang="hu-HU" dirty="0" err="1" smtClean="0"/>
              <a:t>ban</a:t>
            </a:r>
            <a:r>
              <a:rPr lang="hu-HU" dirty="0" smtClean="0"/>
              <a:t>, 2030-tól 30%-</a:t>
            </a:r>
            <a:r>
              <a:rPr lang="hu-HU" dirty="0" err="1" smtClean="0"/>
              <a:t>ban</a:t>
            </a:r>
            <a:r>
              <a:rPr lang="hu-HU" dirty="0" smtClean="0"/>
              <a:t> másodnyersanyagból kell készülnie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61851" y="5064034"/>
            <a:ext cx="7620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Visszaváltási rendszert a koncessziós társasága működteti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gyűjtött hulladék a koncessziós társaság tulajdona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2024. január 01-től</a:t>
            </a:r>
          </a:p>
        </p:txBody>
      </p:sp>
    </p:spTree>
    <p:extLst>
      <p:ext uri="{BB962C8B-B14F-4D97-AF65-F5344CB8AC3E}">
        <p14:creationId xmlns:p14="http://schemas.microsoft.com/office/powerpoint/2010/main" val="10851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535576" y="974052"/>
            <a:ext cx="8229600" cy="1143000"/>
          </a:xfrm>
        </p:spPr>
        <p:txBody>
          <a:bodyPr>
            <a:noAutofit/>
          </a:bodyPr>
          <a:lstStyle/>
          <a:p>
            <a:r>
              <a:rPr lang="hu-HU" altLang="hu-HU" sz="2800" b="1" dirty="0" smtClean="0">
                <a:latin typeface="+mn-lt"/>
              </a:rPr>
              <a:t>A kötelező visszaváltási rendszer működési modell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35576" y="2333897"/>
            <a:ext cx="772885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Cél, a lakosság számára minél szélesebb körben elérhető legyen a visszaváltás lehetősége országos szinten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09600" y="3405051"/>
            <a:ext cx="7654834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Tervezett ütemterv:</a:t>
            </a:r>
          </a:p>
          <a:p>
            <a:endParaRPr lang="hu-HU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hu-HU" sz="2000" dirty="0" smtClean="0"/>
              <a:t>2023. július 1-től tesztüzem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 smtClean="0"/>
              <a:t>Az egyutas műanyag és üvegpalackok, valamint a fém italdobozok 2024. 01.01-től országos szintű visszaváltásának biztosítása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 smtClean="0"/>
              <a:t>A </a:t>
            </a:r>
            <a:r>
              <a:rPr lang="hu-HU" sz="2000" err="1" smtClean="0"/>
              <a:t>társított</a:t>
            </a:r>
            <a:r>
              <a:rPr lang="hu-HU" sz="2000" smtClean="0"/>
              <a:t>, rétegzett </a:t>
            </a:r>
            <a:r>
              <a:rPr lang="hu-HU" sz="2000" dirty="0" smtClean="0"/>
              <a:t>italkarton csomagolások visszavétele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 smtClean="0"/>
              <a:t>Használt sütőolaj visszavétele</a:t>
            </a:r>
          </a:p>
        </p:txBody>
      </p:sp>
    </p:spTree>
    <p:extLst>
      <p:ext uri="{BB962C8B-B14F-4D97-AF65-F5344CB8AC3E}">
        <p14:creationId xmlns:p14="http://schemas.microsoft.com/office/powerpoint/2010/main" val="156175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6241" y="2468880"/>
            <a:ext cx="8229600" cy="4389120"/>
          </a:xfrm>
        </p:spPr>
        <p:txBody>
          <a:bodyPr>
            <a:normAutofit fontScale="92500"/>
          </a:bodyPr>
          <a:lstStyle/>
          <a:p>
            <a:pPr algn="just"/>
            <a:r>
              <a:rPr lang="hu-HU" altLang="hu-HU" sz="1900" dirty="0">
                <a:solidFill>
                  <a:srgbClr val="FF0000"/>
                </a:solidFill>
              </a:rPr>
              <a:t>MOHU </a:t>
            </a:r>
            <a:r>
              <a:rPr lang="hu-HU" altLang="hu-HU" sz="1900" dirty="0" err="1">
                <a:solidFill>
                  <a:srgbClr val="FF0000"/>
                </a:solidFill>
              </a:rPr>
              <a:t>Zrt</a:t>
            </a:r>
            <a:r>
              <a:rPr lang="hu-HU" altLang="hu-HU" sz="1900" dirty="0">
                <a:solidFill>
                  <a:srgbClr val="FF0000"/>
                </a:solidFill>
              </a:rPr>
              <a:t> regisztráció </a:t>
            </a:r>
            <a:r>
              <a:rPr lang="hu-HU" altLang="hu-HU" sz="1900" dirty="0"/>
              <a:t>- hulladékgazdálkodási intézményi résztevékenység körébe tartozó hulladék termelők. Határidő: </a:t>
            </a:r>
            <a:r>
              <a:rPr lang="hu-HU" altLang="hu-HU" sz="1900" dirty="0">
                <a:solidFill>
                  <a:srgbClr val="FF0000"/>
                </a:solidFill>
              </a:rPr>
              <a:t>2023. április 30</a:t>
            </a:r>
            <a:r>
              <a:rPr lang="hu-HU" altLang="hu-HU" sz="1900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hu-HU" altLang="hu-HU" sz="1900" dirty="0"/>
              <a:t>Bejelentési kötelezettség: egyéni teljesítő, szerződést köt a MOHU </a:t>
            </a:r>
            <a:r>
              <a:rPr lang="hu-HU" altLang="hu-HU" sz="1900" dirty="0" err="1"/>
              <a:t>Zrt-vel</a:t>
            </a:r>
            <a:r>
              <a:rPr lang="hu-HU" altLang="hu-HU" sz="1900" dirty="0"/>
              <a:t>, bejelenti a Hulladékgazdálkodási Hatóságnak. Határidő: </a:t>
            </a:r>
            <a:r>
              <a:rPr lang="hu-HU" altLang="hu-HU" sz="1900" dirty="0">
                <a:solidFill>
                  <a:srgbClr val="FF0000"/>
                </a:solidFill>
              </a:rPr>
              <a:t>2023. április 30</a:t>
            </a:r>
            <a:r>
              <a:rPr lang="hu-HU" altLang="hu-HU" sz="1900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hu-HU" dirty="0"/>
              <a:t>A hulladékgazdálkodásért felelős miniszter rendelete a </a:t>
            </a:r>
            <a:r>
              <a:rPr lang="hu-HU" dirty="0">
                <a:solidFill>
                  <a:srgbClr val="FF0000"/>
                </a:solidFill>
              </a:rPr>
              <a:t>gyártói felelősségi díj</a:t>
            </a:r>
            <a:r>
              <a:rPr lang="hu-HU" dirty="0"/>
              <a:t> mértékéről. Határidő: </a:t>
            </a:r>
            <a:r>
              <a:rPr lang="hu-HU" dirty="0">
                <a:solidFill>
                  <a:srgbClr val="FF0000"/>
                </a:solidFill>
              </a:rPr>
              <a:t>2023. május 31</a:t>
            </a:r>
            <a:r>
              <a:rPr lang="hu-HU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hu-HU" dirty="0">
                <a:solidFill>
                  <a:srgbClr val="FF0000"/>
                </a:solidFill>
              </a:rPr>
              <a:t>Nyilvántartásba vételi kérelem </a:t>
            </a:r>
            <a:r>
              <a:rPr lang="hu-HU" dirty="0"/>
              <a:t>EPR kötelezettség: </a:t>
            </a:r>
            <a:r>
              <a:rPr lang="hu-HU" dirty="0">
                <a:solidFill>
                  <a:srgbClr val="FF0000"/>
                </a:solidFill>
              </a:rPr>
              <a:t>MOHU </a:t>
            </a:r>
            <a:r>
              <a:rPr lang="hu-HU" dirty="0" err="1">
                <a:solidFill>
                  <a:srgbClr val="FF0000"/>
                </a:solidFill>
              </a:rPr>
              <a:t>Zrt</a:t>
            </a:r>
            <a:r>
              <a:rPr lang="hu-HU" dirty="0">
                <a:solidFill>
                  <a:srgbClr val="FF0000"/>
                </a:solidFill>
              </a:rPr>
              <a:t>. </a:t>
            </a:r>
            <a:r>
              <a:rPr lang="hu-HU" dirty="0"/>
              <a:t>Határidő: </a:t>
            </a:r>
            <a:r>
              <a:rPr lang="hu-HU" dirty="0">
                <a:solidFill>
                  <a:srgbClr val="FF0000"/>
                </a:solidFill>
              </a:rPr>
              <a:t>2023. május 31</a:t>
            </a:r>
            <a:r>
              <a:rPr lang="hu-HU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hu-HU" dirty="0">
                <a:solidFill>
                  <a:srgbClr val="FF0000"/>
                </a:solidFill>
              </a:rPr>
              <a:t>Nyilvántartásba vételi kérelem </a:t>
            </a:r>
            <a:r>
              <a:rPr lang="hu-HU" dirty="0"/>
              <a:t>EPR kötelezettség: </a:t>
            </a:r>
            <a:r>
              <a:rPr lang="hu-HU" dirty="0">
                <a:solidFill>
                  <a:srgbClr val="FF0000"/>
                </a:solidFill>
              </a:rPr>
              <a:t>Országos Hulladékgazdálkodási Hatóság. </a:t>
            </a:r>
            <a:r>
              <a:rPr lang="hu-HU" dirty="0"/>
              <a:t>Határidő: </a:t>
            </a:r>
            <a:r>
              <a:rPr lang="hu-HU" dirty="0">
                <a:solidFill>
                  <a:srgbClr val="FF0000"/>
                </a:solidFill>
              </a:rPr>
              <a:t>2023. május 31</a:t>
            </a:r>
            <a:r>
              <a:rPr lang="hu-HU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hu-HU" dirty="0"/>
              <a:t>Adatszolgáltatás: tárgynegyedévet követő hónap 20. napjáig az Országos Hulladékgazdálkodási </a:t>
            </a:r>
            <a:r>
              <a:rPr lang="hu-HU" dirty="0" smtClean="0"/>
              <a:t>Hatóság részére</a:t>
            </a:r>
          </a:p>
          <a:p>
            <a:pPr algn="just"/>
            <a:r>
              <a:rPr lang="hu-HU" dirty="0"/>
              <a:t>DRS termékek: jelenleg nincs információ.</a:t>
            </a:r>
            <a:endParaRPr lang="hu-HU" altLang="hu-HU" sz="2000" dirty="0"/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535576" y="9740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u-HU" altLang="hu-HU" sz="2800" b="1" dirty="0" smtClean="0">
                <a:latin typeface="+mn-lt"/>
              </a:rPr>
              <a:t>Közelgő feladatok</a:t>
            </a:r>
            <a:br>
              <a:rPr lang="hu-HU" altLang="hu-HU" sz="2800" b="1" dirty="0" smtClean="0">
                <a:latin typeface="+mn-lt"/>
              </a:rPr>
            </a:br>
            <a:endParaRPr lang="hu-HU" altLang="hu-HU" sz="28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16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787" y="1523246"/>
            <a:ext cx="1048227" cy="990314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783274" y="691806"/>
            <a:ext cx="8229600" cy="1143000"/>
          </a:xfrm>
        </p:spPr>
        <p:txBody>
          <a:bodyPr>
            <a:noAutofit/>
          </a:bodyPr>
          <a:lstStyle/>
          <a:p>
            <a:r>
              <a:rPr lang="hu-HU" altLang="hu-HU" sz="2800" b="1" dirty="0" smtClean="0">
                <a:latin typeface="+mn-lt"/>
              </a:rPr>
              <a:t>A kötelező visszaváltási rendszer működési modell</a:t>
            </a:r>
          </a:p>
        </p:txBody>
      </p:sp>
      <p:sp>
        <p:nvSpPr>
          <p:cNvPr id="2" name="Ellipszis 1"/>
          <p:cNvSpPr/>
          <p:nvPr/>
        </p:nvSpPr>
        <p:spPr>
          <a:xfrm>
            <a:off x="1638595" y="2875350"/>
            <a:ext cx="4693920" cy="3840481"/>
          </a:xfrm>
          <a:prstGeom prst="ellipse">
            <a:avLst/>
          </a:pr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7080067" y="5130859"/>
            <a:ext cx="2011681" cy="14311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Fogyasztók:</a:t>
            </a:r>
          </a:p>
          <a:p>
            <a:pPr algn="just"/>
            <a:r>
              <a:rPr lang="hu-HU" sz="1100" dirty="0" smtClean="0"/>
              <a:t>A termék árával együtt megfizetik a visszaváltási díjat, amelyet visszakapnak az italcsomagolás üzletben történő leadása esetén.</a:t>
            </a:r>
          </a:p>
          <a:p>
            <a:endParaRPr lang="hu-HU" dirty="0" smtClean="0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CBEE95DD-2D2A-4A5B-91AE-8EC12DD1F648}"/>
              </a:ext>
            </a:extLst>
          </p:cNvPr>
          <p:cNvSpPr/>
          <p:nvPr/>
        </p:nvSpPr>
        <p:spPr>
          <a:xfrm>
            <a:off x="7289939" y="1768709"/>
            <a:ext cx="1078133" cy="983199"/>
          </a:xfrm>
          <a:prstGeom prst="ellipse">
            <a:avLst/>
          </a:prstGeom>
          <a:blipFill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zövegdoboz 5"/>
          <p:cNvSpPr txBox="1"/>
          <p:nvPr/>
        </p:nvSpPr>
        <p:spPr>
          <a:xfrm>
            <a:off x="6783977" y="2865120"/>
            <a:ext cx="2307771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Hulladékgazdálkodási hatóság: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 smtClean="0"/>
              <a:t>Ellenőrzi a rendszer szereplőit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 smtClean="0"/>
              <a:t>Adatokat kezeli, feldolgozza</a:t>
            </a:r>
          </a:p>
          <a:p>
            <a:endParaRPr lang="hu-HU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4183227" y="1393434"/>
            <a:ext cx="3106712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Gyártók: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 smtClean="0"/>
              <a:t>Megfizetik a csatlakozási és szolgáltatási díjat, valamint az egyutas italcsomagolások visszaváltási díját a koncessziós társaság felé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 smtClean="0"/>
              <a:t>Visszaveszi a visszaváltott többutas csomagolásokat </a:t>
            </a:r>
            <a:r>
              <a:rPr lang="hu-HU" sz="1100" dirty="0" err="1" smtClean="0"/>
              <a:t>újratöltésre</a:t>
            </a:r>
            <a:endParaRPr lang="hu-HU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dirty="0" smtClean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1" y="4489568"/>
            <a:ext cx="1201516" cy="847152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1249332" y="3459840"/>
            <a:ext cx="32890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 smtClean="0"/>
              <a:t>Koncessziós társaság:</a:t>
            </a:r>
          </a:p>
          <a:p>
            <a:r>
              <a:rPr lang="hu-HU" sz="1200" b="1" dirty="0"/>
              <a:t>E</a:t>
            </a:r>
            <a:r>
              <a:rPr lang="hu-HU" sz="1200" b="1" dirty="0" smtClean="0"/>
              <a:t>lszámolóház</a:t>
            </a:r>
            <a:endParaRPr lang="hu-HU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 smtClean="0"/>
              <a:t>Beszedi a gyártóktól a rendszer felállításához szükséges csatlakozási és működtetést fedező szolgáltatási díjat, valamint az egyutasok visszaváltási díját is, kifizeti az egyutasoknál a kereskedőnek a kezelési díjat és a vásárlóknak fizetett visszaváltási díjakat</a:t>
            </a:r>
          </a:p>
          <a:p>
            <a:r>
              <a:rPr lang="hu-HU" sz="1200" b="1" dirty="0"/>
              <a:t>Ü</a:t>
            </a:r>
            <a:r>
              <a:rPr lang="hu-HU" sz="1200" b="1" dirty="0" smtClean="0"/>
              <a:t>zemeltetés</a:t>
            </a: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 smtClean="0"/>
              <a:t>Automaták és kézi berendezések beszerzése, telepítése, üzemeltetése</a:t>
            </a:r>
          </a:p>
          <a:p>
            <a:r>
              <a:rPr lang="hu-HU" sz="1200" b="1" dirty="0" smtClean="0"/>
              <a:t>Hulladékgyűjtés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 smtClean="0"/>
              <a:t>Az egyutas italcsomagolások hulladékát a kereskedőktől gyűjti, az előkezelő telephelyekre szállítja, majd </a:t>
            </a:r>
            <a:r>
              <a:rPr lang="hu-HU" sz="1100" dirty="0" err="1" smtClean="0"/>
              <a:t>újrahasznosításra</a:t>
            </a:r>
            <a:r>
              <a:rPr lang="hu-HU" sz="1100" dirty="0" smtClean="0"/>
              <a:t> értékesíti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 smtClean="0"/>
              <a:t>Bevételek a másodnyersanyagok értékesítéséből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200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15" y="3160009"/>
            <a:ext cx="879284" cy="830705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73861" y="2082912"/>
            <a:ext cx="2389124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Hulladékhasznosítók és feldolgozók: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 smtClean="0"/>
              <a:t>A koncessziós társaság által eladott hulladékból terméket állítanak elő.</a:t>
            </a:r>
          </a:p>
          <a:p>
            <a:endParaRPr lang="hu-HU" dirty="0" smtClean="0"/>
          </a:p>
        </p:txBody>
      </p:sp>
      <p:sp>
        <p:nvSpPr>
          <p:cNvPr id="14" name="Szövegdoboz 13"/>
          <p:cNvSpPr txBox="1"/>
          <p:nvPr/>
        </p:nvSpPr>
        <p:spPr>
          <a:xfrm>
            <a:off x="4561930" y="4215037"/>
            <a:ext cx="2279125" cy="29700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Kereskedők: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100" dirty="0" smtClean="0"/>
              <a:t>Eladáskor a vásárló megfizeti a termék árával együtt a visszaváltási díjat is a kereskedő részére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100" dirty="0" smtClean="0"/>
              <a:t>Az italcsomagolás visszavitele esetén a vásárlónak, kifizeti a visszaváltási díjat, amelyet az egyutasok esetén a koncessziós társaságtól, többutasoknál a gyártóktól kap vissza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100" dirty="0" smtClean="0"/>
              <a:t>Visszavétellel járó költségeiért a koncessziós társaságtól kezelési díjat kap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hu-HU" sz="1200" dirty="0" smtClean="0"/>
          </a:p>
          <a:p>
            <a:endParaRPr lang="hu-HU" dirty="0" smtClean="0"/>
          </a:p>
        </p:txBody>
      </p:sp>
      <p:sp>
        <p:nvSpPr>
          <p:cNvPr id="15" name="Téglalap 14"/>
          <p:cNvSpPr/>
          <p:nvPr/>
        </p:nvSpPr>
        <p:spPr>
          <a:xfrm>
            <a:off x="4547979" y="2875350"/>
            <a:ext cx="2358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 smtClean="0"/>
              <a:t>Magyar Energetikai és Közműszabályozási Hivatal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 smtClean="0"/>
              <a:t>Javaslatot tesz a díjakra vonatkozólag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86625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15936" y="0"/>
            <a:ext cx="7485017" cy="114300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latin typeface="+mn-lt"/>
              </a:rPr>
              <a:t>Összegzés</a:t>
            </a:r>
            <a:endParaRPr lang="hu-HU" sz="2800" dirty="0"/>
          </a:p>
        </p:txBody>
      </p:sp>
      <p:pic>
        <p:nvPicPr>
          <p:cNvPr id="4" name="Tartalom helye 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680752"/>
            <a:ext cx="3290571" cy="4474573"/>
          </a:xfrm>
        </p:spPr>
      </p:pic>
      <p:pic>
        <p:nvPicPr>
          <p:cNvPr id="5" name="Kép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44" y="2062518"/>
            <a:ext cx="5149759" cy="331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0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4229" y="711349"/>
            <a:ext cx="7202906" cy="934572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 smtClean="0">
                <a:latin typeface="+mn-lt"/>
              </a:rPr>
              <a:t>Ki </a:t>
            </a:r>
            <a:r>
              <a:rPr lang="hu-HU" altLang="hu-HU" sz="2800" b="1" dirty="0">
                <a:latin typeface="+mn-lt"/>
              </a:rPr>
              <a:t>a termékdíj kötelezett?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35513" y="2142310"/>
            <a:ext cx="7340339" cy="3923620"/>
          </a:xfrm>
        </p:spPr>
        <p:txBody>
          <a:bodyPr rtlCol="0">
            <a:normAutofit fontScale="85000" lnSpcReduction="20000"/>
          </a:bodyPr>
          <a:lstStyle/>
          <a:p>
            <a:pPr marL="914400" lvl="1" indent="-457200">
              <a:spcBef>
                <a:spcPts val="600"/>
              </a:spcBef>
              <a:defRPr/>
            </a:pPr>
            <a:r>
              <a:rPr lang="hu-HU" altLang="hu-HU" sz="2800" dirty="0"/>
              <a:t>Az első belföldi forgalomba hozó, vagy az első saját célú felhasználó</a:t>
            </a:r>
          </a:p>
          <a:p>
            <a:pPr marL="914400" lvl="1" indent="-457200">
              <a:spcBef>
                <a:spcPts val="600"/>
              </a:spcBef>
              <a:defRPr/>
            </a:pPr>
            <a:r>
              <a:rPr lang="hu-HU" altLang="hu-HU" sz="2800" dirty="0"/>
              <a:t>Ha valaki gyárt, vagy behoz önállóan, vagy más termék részeként termékdíjköteles terméket, az kötelezetté válhat (ha nem hagyja el az országot a termék)</a:t>
            </a:r>
          </a:p>
          <a:p>
            <a:pPr marL="914400" lvl="1" indent="-457200">
              <a:spcBef>
                <a:spcPts val="600"/>
              </a:spcBef>
              <a:defRPr/>
            </a:pPr>
            <a:r>
              <a:rPr lang="hu-HU" altLang="hu-HU" sz="2800" dirty="0">
                <a:solidFill>
                  <a:srgbClr val="FF0000"/>
                </a:solidFill>
              </a:rPr>
              <a:t>Na ezt még mindig nagyon sokan nem ismerik fel!!!</a:t>
            </a:r>
          </a:p>
          <a:p>
            <a:pPr marL="914400" lvl="1" indent="-457200">
              <a:spcBef>
                <a:spcPts val="600"/>
              </a:spcBef>
              <a:defRPr/>
            </a:pPr>
            <a:r>
              <a:rPr lang="hu-HU" altLang="hu-HU" sz="2800" dirty="0"/>
              <a:t>NAV adatai szerint 5 000 adóalany „potyautas” és 11000 mulasztás vélelmezhető csak a 2018 év tekintetében. </a:t>
            </a:r>
          </a:p>
          <a:p>
            <a:pPr marL="400050" indent="-400050">
              <a:buNone/>
              <a:defRPr/>
            </a:pPr>
            <a:endParaRPr lang="hu-HU" altLang="hu-H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9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526868" y="2332588"/>
            <a:ext cx="8207829" cy="1586270"/>
          </a:xfrm>
        </p:spPr>
        <p:txBody>
          <a:bodyPr>
            <a:noAutofit/>
          </a:bodyPr>
          <a:lstStyle/>
          <a:p>
            <a:pPr algn="ctr"/>
            <a:r>
              <a:rPr lang="hu-HU" altLang="hu-HU" sz="4000" b="1" dirty="0" smtClean="0">
                <a:latin typeface="+mn-lt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96035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5513" y="737474"/>
            <a:ext cx="7202906" cy="934572"/>
          </a:xfrm>
        </p:spPr>
        <p:txBody>
          <a:bodyPr>
            <a:normAutofit/>
          </a:bodyPr>
          <a:lstStyle/>
          <a:p>
            <a:pPr algn="ctr"/>
            <a:r>
              <a:rPr lang="hu-HU" altLang="hu-HU" sz="2800" b="1" dirty="0" smtClean="0">
                <a:latin typeface="+mn-lt"/>
              </a:rPr>
              <a:t>Mi </a:t>
            </a:r>
            <a:r>
              <a:rPr lang="hu-HU" altLang="hu-HU" sz="2800" b="1" dirty="0">
                <a:latin typeface="+mn-lt"/>
              </a:rPr>
              <a:t>a termékdíjköteles termékek köre?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35513" y="2142310"/>
            <a:ext cx="7340339" cy="3923620"/>
          </a:xfrm>
        </p:spPr>
        <p:txBody>
          <a:bodyPr rtlCol="0">
            <a:normAutofit/>
          </a:bodyPr>
          <a:lstStyle/>
          <a:p>
            <a:pPr marL="400050" indent="-400050">
              <a:buNone/>
              <a:defRPr/>
            </a:pP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2011. évi LXXXV. törvény (Ktdt.), 1. melléklet</a:t>
            </a:r>
            <a:r>
              <a:rPr lang="hu-HU" alt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685800" lvl="1" indent="-342900">
              <a:spcBef>
                <a:spcPts val="450"/>
              </a:spcBef>
              <a:buFont typeface="Wingdings 3" charset="2"/>
              <a:buChar char=""/>
              <a:defRPr/>
            </a:pPr>
            <a:r>
              <a:rPr lang="hu-HU" altLang="hu-HU" sz="1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akkumulátor</a:t>
            </a:r>
          </a:p>
          <a:p>
            <a:pPr marL="685800" lvl="1" indent="-342900">
              <a:spcBef>
                <a:spcPts val="450"/>
              </a:spcBef>
              <a:buFont typeface="Wingdings 3" charset="2"/>
              <a:buChar char=""/>
              <a:defRPr/>
            </a:pPr>
            <a:r>
              <a:rPr lang="hu-HU" altLang="hu-HU" sz="1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egyéb kőolajtermék</a:t>
            </a:r>
          </a:p>
          <a:p>
            <a:pPr marL="685800" lvl="1" indent="-342900">
              <a:spcBef>
                <a:spcPts val="450"/>
              </a:spcBef>
              <a:buFont typeface="Wingdings 3" charset="2"/>
              <a:buChar char=""/>
              <a:defRPr/>
            </a:pPr>
            <a:r>
              <a:rPr lang="hu-HU" altLang="hu-HU" sz="1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gumiabroncs</a:t>
            </a:r>
          </a:p>
          <a:p>
            <a:pPr marL="685800" lvl="1" indent="-342900">
              <a:spcBef>
                <a:spcPts val="450"/>
              </a:spcBef>
              <a:buFont typeface="Wingdings 3" charset="2"/>
              <a:buChar char=""/>
              <a:defRPr/>
            </a:pPr>
            <a:r>
              <a:rPr lang="hu-HU" altLang="hu-HU" sz="1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csomagolószer </a:t>
            </a:r>
          </a:p>
          <a:p>
            <a:pPr marL="685800" lvl="1" indent="-342900">
              <a:spcBef>
                <a:spcPts val="450"/>
              </a:spcBef>
              <a:buFont typeface="Wingdings 3" charset="2"/>
              <a:buChar char=""/>
              <a:defRPr/>
            </a:pPr>
            <a:r>
              <a:rPr lang="hu-HU" altLang="hu-HU" sz="1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reklámhordozó papír </a:t>
            </a:r>
          </a:p>
          <a:p>
            <a:pPr marL="685800" lvl="1" indent="-342900">
              <a:spcBef>
                <a:spcPts val="450"/>
              </a:spcBef>
              <a:buFont typeface="Wingdings 3" charset="2"/>
              <a:buChar char=""/>
              <a:defRPr/>
            </a:pPr>
            <a:r>
              <a:rPr lang="hu-HU" altLang="hu-HU" sz="1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irodai papír </a:t>
            </a:r>
          </a:p>
          <a:p>
            <a:pPr marL="685800" lvl="1" indent="-342900">
              <a:spcBef>
                <a:spcPts val="450"/>
              </a:spcBef>
              <a:buFont typeface="Wingdings 3" charset="2"/>
              <a:buChar char=""/>
              <a:defRPr/>
            </a:pPr>
            <a:r>
              <a:rPr lang="hu-HU" altLang="hu-HU" sz="1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egyéb műanyag termék</a:t>
            </a:r>
          </a:p>
          <a:p>
            <a:pPr marL="685800" lvl="1" indent="-342900">
              <a:spcBef>
                <a:spcPts val="450"/>
              </a:spcBef>
              <a:buFont typeface="Wingdings 3" charset="2"/>
              <a:buChar char=""/>
              <a:defRPr/>
            </a:pPr>
            <a:r>
              <a:rPr lang="hu-HU" altLang="hu-HU" sz="1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egyéb vegyipari termék</a:t>
            </a:r>
          </a:p>
          <a:p>
            <a:pPr marL="685800" lvl="1" indent="-342900">
              <a:spcBef>
                <a:spcPts val="450"/>
              </a:spcBef>
              <a:buFont typeface="Wingdings 3" charset="2"/>
              <a:buChar char=""/>
              <a:defRPr/>
            </a:pPr>
            <a:r>
              <a:rPr lang="hu-HU" altLang="hu-HU" sz="1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elektromos és elektronikai berendezés</a:t>
            </a:r>
            <a:endParaRPr lang="hu-HU" altLang="hu-HU" sz="165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2863" indent="0">
              <a:buNone/>
              <a:defRPr/>
            </a:pP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Más termék részeként, összetevőjeként (alkotórész, tartozék) is! </a:t>
            </a:r>
          </a:p>
        </p:txBody>
      </p:sp>
    </p:spTree>
    <p:extLst>
      <p:ext uri="{BB962C8B-B14F-4D97-AF65-F5344CB8AC3E}">
        <p14:creationId xmlns:p14="http://schemas.microsoft.com/office/powerpoint/2010/main" val="126808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29620"/>
            <a:ext cx="8229600" cy="1143000"/>
          </a:xfrm>
        </p:spPr>
        <p:txBody>
          <a:bodyPr rtlCol="0">
            <a:normAutofit/>
          </a:bodyPr>
          <a:lstStyle/>
          <a:p>
            <a:pPr algn="ctr"/>
            <a:r>
              <a:rPr lang="hu-HU" sz="2800" b="1" dirty="0">
                <a:latin typeface="+mn-lt"/>
              </a:rPr>
              <a:t>Termékdíj köteles termékek?</a:t>
            </a:r>
          </a:p>
        </p:txBody>
      </p:sp>
      <p:pic>
        <p:nvPicPr>
          <p:cNvPr id="5" name="Picture 11" descr="ANd9GcSzxD1VRbElgqyTF7btKs3QvAJXzKOnOAieK6ChUWRyYHOJPi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0" y="1838147"/>
            <a:ext cx="8540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784" y="1846085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p2210-0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415" y="1838147"/>
            <a:ext cx="20177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Képtalálatok a következőre: gumiabronc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925460"/>
            <a:ext cx="23336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71jTRBpBC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23" y="3426915"/>
            <a:ext cx="21653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67" y="3462451"/>
            <a:ext cx="1502548" cy="140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Képtalálatok a következőre: karton dobo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803" y="3266897"/>
            <a:ext cx="3314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095" y="3380066"/>
            <a:ext cx="1503363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-El-rbol-artificial-de-la-flor-de-Rose-imit-la-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93912"/>
            <a:ext cx="1301163" cy="195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411uzYDPt%2B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16" y="4852281"/>
            <a:ext cx="1946275" cy="200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ép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42" y="4730111"/>
            <a:ext cx="1284882" cy="201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8" descr="Képtalálatok a következőre: zsá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53" y="4761191"/>
            <a:ext cx="1929284" cy="19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5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03" y="1177927"/>
            <a:ext cx="236537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8050" y="367371"/>
            <a:ext cx="6440488" cy="8651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Na most már elég legyen!!!</a:t>
            </a:r>
          </a:p>
        </p:txBody>
      </p:sp>
      <p:sp>
        <p:nvSpPr>
          <p:cNvPr id="28675" name="AutoShape 18" descr="Képtalálatok a következőre: fém megmunkáló gép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76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873251"/>
            <a:ext cx="2055812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AutoShape 20" descr="Képtalálatok a következőre: teherautó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79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124" y="221615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4876800"/>
            <a:ext cx="19939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905" y="4573723"/>
            <a:ext cx="661987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AutoShape 22" descr="Képtalálat a következőre: „csomag”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84" name="Kép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06" y="5445080"/>
            <a:ext cx="2255838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Kép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62" y="465291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Kép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78" y="2877344"/>
            <a:ext cx="27813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584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Ötletgyűjtéssel kapcsolatos bemutató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479_TF03460637" id="{ECCF73D7-5EA8-4C97-A6C2-E827F3E39FBC}" vid="{06A43B0E-8753-46CE-BA90-CD3B89A5071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Üzleti ötletgyűjtési bemutató</Template>
  <TotalTime>573</TotalTime>
  <Words>4160</Words>
  <Application>Microsoft Office PowerPoint</Application>
  <PresentationFormat>Diavetítés a képernyőre (4:3 oldalarány)</PresentationFormat>
  <Paragraphs>562</Paragraphs>
  <Slides>60</Slides>
  <Notes>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60</vt:i4>
      </vt:variant>
    </vt:vector>
  </HeadingPairs>
  <TitlesOfParts>
    <vt:vector size="70" baseType="lpstr">
      <vt:lpstr>Arial</vt:lpstr>
      <vt:lpstr>Calibri</vt:lpstr>
      <vt:lpstr>Century Gothic</vt:lpstr>
      <vt:lpstr>Microsoft Uighur</vt:lpstr>
      <vt:lpstr>Palatino Linotype</vt:lpstr>
      <vt:lpstr>Times New Roman</vt:lpstr>
      <vt:lpstr>Wingdings 2</vt:lpstr>
      <vt:lpstr>Wingdings 3</vt:lpstr>
      <vt:lpstr>Ötletgyűjtéssel kapcsolatos bemutató</vt:lpstr>
      <vt:lpstr>Acrobat Document</vt:lpstr>
      <vt:lpstr>A környezetvédelmi termékdíj törvény 2023. évi változásai</vt:lpstr>
      <vt:lpstr>Néhány partnerünk</vt:lpstr>
      <vt:lpstr>Néhány partnerünk</vt:lpstr>
      <vt:lpstr>Tartalom</vt:lpstr>
      <vt:lpstr>Mi az a környezetvédelmi termékdíj?</vt:lpstr>
      <vt:lpstr>Ki a termékdíj kötelezett?</vt:lpstr>
      <vt:lpstr>Mi a termékdíjköteles termékek köre?</vt:lpstr>
      <vt:lpstr>Termékdíj köteles termékek?</vt:lpstr>
      <vt:lpstr>Na most már elég legyen!!!</vt:lpstr>
      <vt:lpstr>Kit terhel a termékdíj-kötelezettség?</vt:lpstr>
      <vt:lpstr>PowerPoint-bemutató</vt:lpstr>
      <vt:lpstr>Átvállalási szerződésekről</vt:lpstr>
      <vt:lpstr>Átvállalási szerződésekről</vt:lpstr>
      <vt:lpstr>Export átvállalás</vt:lpstr>
      <vt:lpstr>Csomagolást végző átvállalása</vt:lpstr>
      <vt:lpstr>PowerPoint-bemutató</vt:lpstr>
      <vt:lpstr>PowerPoint-bemutató</vt:lpstr>
      <vt:lpstr>Nyilatkozatokról</vt:lpstr>
      <vt:lpstr>Termékdíj törvény 2023-as évi változásai</vt:lpstr>
      <vt:lpstr>Termékdíj törvény 2023-as évi változásai</vt:lpstr>
      <vt:lpstr>Új termékdíj számítási módszer</vt:lpstr>
      <vt:lpstr>Nyilvántartás kötelező tartalmi elemei</vt:lpstr>
      <vt:lpstr>Hamarosan folytatjuk…</vt:lpstr>
      <vt:lpstr>Miért van szükség EPR rendszerre?</vt:lpstr>
      <vt:lpstr>Európai  Unió irányelvei</vt:lpstr>
      <vt:lpstr>Elérendő célszámok OHT alapján</vt:lpstr>
      <vt:lpstr>EPR rendszer felépítése</vt:lpstr>
      <vt:lpstr>EPR rendszer</vt:lpstr>
      <vt:lpstr>PowerPoint-bemutató</vt:lpstr>
      <vt:lpstr>PowerPoint-bemutató</vt:lpstr>
      <vt:lpstr>A körforgásos termékek és azonosító kódszámaik</vt:lpstr>
      <vt:lpstr>KF kódok</vt:lpstr>
      <vt:lpstr>KF kódok</vt:lpstr>
      <vt:lpstr>KF kódok</vt:lpstr>
      <vt:lpstr>PowerPoint-bemutató</vt:lpstr>
      <vt:lpstr>PowerPoint-bemutató</vt:lpstr>
      <vt:lpstr>PowerPoint-bemutató</vt:lpstr>
      <vt:lpstr>PowerPoint-bemutató</vt:lpstr>
      <vt:lpstr>A gyártó kiterjesztett gyártói felelősségi kötelezettségeinek teljesítése</vt:lpstr>
      <vt:lpstr>A gyártó kiterjesztett gyártói felelősségi kötelezettségeinek teljesítése</vt:lpstr>
      <vt:lpstr>A gyártó kiterjesztett gyártói felelősségi kötelezettségeinek teljesítése</vt:lpstr>
      <vt:lpstr>A kiterjesztett gyártói felelősségi kötelezettség átvállalása</vt:lpstr>
      <vt:lpstr>A kiterjesztett gyártói felelősségi díj megfizetése szempontjából forgalomba hozatalnak minősül</vt:lpstr>
      <vt:lpstr>Nem minősül forgalomba hozatalnak</vt:lpstr>
      <vt:lpstr>Kiterjesztett gyártói felelősségi díj mértéke és megfizetése</vt:lpstr>
      <vt:lpstr>Feltüntetési kötelezettség</vt:lpstr>
      <vt:lpstr>Nyilatkozat tételi lehetőség</vt:lpstr>
      <vt:lpstr>Nyilvántartási és adatszolgáltatási kötelezettség</vt:lpstr>
      <vt:lpstr>Információáramlás</vt:lpstr>
      <vt:lpstr>Milyen jogszabályi előírásoknak kell megfelelni a termékdíjon túl az elektronikai termékek, valamint az elem és akkumulátorok tekintetében?</vt:lpstr>
      <vt:lpstr>197/2014. (VIII. 1.) Korm. rendelet az elektromos és elektronikus berendezésekkel kapcsolatos hulladékgazdálkodási tevékenységekről </vt:lpstr>
      <vt:lpstr>445/2012. (XII. 29.) Korm. rendelet rendelkezik az elem- és akkumulátorhulladékkal kapcsolatos hulladékgazdálkodási tevékenységekről </vt:lpstr>
      <vt:lpstr>309/2014. (XII. 11.) Korm. rendelet a hulladékkal kapcsolatos nyilvántartási és adatszolgáltatási kötelezettségekről</vt:lpstr>
      <vt:lpstr>Milyen speciális szabályok vonatkoznak az egyszer használatos műanyag termékekre (SUP)?</vt:lpstr>
      <vt:lpstr>Mit hoz a jövő az italos csomagolások kötelező visszaváltási rendszerében (DRS)?</vt:lpstr>
      <vt:lpstr>A kötelező visszaváltási rendszer működési modell</vt:lpstr>
      <vt:lpstr>Közelgő feladatok </vt:lpstr>
      <vt:lpstr>A kötelező visszaváltási rendszer működési modell</vt:lpstr>
      <vt:lpstr>Összegzés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környezetvédelmi termékdíj törvény 2023. évi változásai</dc:title>
  <dc:creator>User1?</dc:creator>
  <cp:lastModifiedBy>Sztruhár Imre</cp:lastModifiedBy>
  <cp:revision>58</cp:revision>
  <dcterms:created xsi:type="dcterms:W3CDTF">2023-02-22T12:24:27Z</dcterms:created>
  <dcterms:modified xsi:type="dcterms:W3CDTF">2023-03-31T04:52:30Z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