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2"/>
  </p:notesMasterIdLst>
  <p:handoutMasterIdLst>
    <p:handoutMasterId r:id="rId103"/>
  </p:handoutMasterIdLst>
  <p:sldIdLst>
    <p:sldId id="280" r:id="rId2"/>
    <p:sldId id="599" r:id="rId3"/>
    <p:sldId id="611" r:id="rId4"/>
    <p:sldId id="442" r:id="rId5"/>
    <p:sldId id="289" r:id="rId6"/>
    <p:sldId id="290" r:id="rId7"/>
    <p:sldId id="293" r:id="rId8"/>
    <p:sldId id="295" r:id="rId9"/>
    <p:sldId id="393" r:id="rId10"/>
    <p:sldId id="478" r:id="rId11"/>
    <p:sldId id="479" r:id="rId12"/>
    <p:sldId id="476" r:id="rId13"/>
    <p:sldId id="475" r:id="rId14"/>
    <p:sldId id="474" r:id="rId15"/>
    <p:sldId id="473" r:id="rId16"/>
    <p:sldId id="472" r:id="rId17"/>
    <p:sldId id="471" r:id="rId18"/>
    <p:sldId id="470" r:id="rId19"/>
    <p:sldId id="469" r:id="rId20"/>
    <p:sldId id="468" r:id="rId21"/>
    <p:sldId id="467" r:id="rId22"/>
    <p:sldId id="466" r:id="rId23"/>
    <p:sldId id="465" r:id="rId24"/>
    <p:sldId id="464" r:id="rId25"/>
    <p:sldId id="463" r:id="rId26"/>
    <p:sldId id="480" r:id="rId27"/>
    <p:sldId id="481" r:id="rId28"/>
    <p:sldId id="482" r:id="rId29"/>
    <p:sldId id="483" r:id="rId30"/>
    <p:sldId id="484" r:id="rId31"/>
    <p:sldId id="485" r:id="rId32"/>
    <p:sldId id="486" r:id="rId33"/>
    <p:sldId id="487" r:id="rId34"/>
    <p:sldId id="488" r:id="rId35"/>
    <p:sldId id="489" r:id="rId36"/>
    <p:sldId id="490" r:id="rId37"/>
    <p:sldId id="491" r:id="rId38"/>
    <p:sldId id="492" r:id="rId39"/>
    <p:sldId id="493" r:id="rId40"/>
    <p:sldId id="494" r:id="rId41"/>
    <p:sldId id="495" r:id="rId42"/>
    <p:sldId id="496" r:id="rId43"/>
    <p:sldId id="497" r:id="rId44"/>
    <p:sldId id="498" r:id="rId45"/>
    <p:sldId id="499" r:id="rId46"/>
    <p:sldId id="500" r:id="rId47"/>
    <p:sldId id="612" r:id="rId48"/>
    <p:sldId id="613" r:id="rId49"/>
    <p:sldId id="614" r:id="rId50"/>
    <p:sldId id="615" r:id="rId51"/>
    <p:sldId id="616" r:id="rId52"/>
    <p:sldId id="617" r:id="rId53"/>
    <p:sldId id="618" r:id="rId54"/>
    <p:sldId id="522" r:id="rId55"/>
    <p:sldId id="523" r:id="rId56"/>
    <p:sldId id="524" r:id="rId57"/>
    <p:sldId id="525" r:id="rId58"/>
    <p:sldId id="526" r:id="rId59"/>
    <p:sldId id="527" r:id="rId60"/>
    <p:sldId id="528" r:id="rId61"/>
    <p:sldId id="529" r:id="rId62"/>
    <p:sldId id="530" r:id="rId63"/>
    <p:sldId id="531" r:id="rId64"/>
    <p:sldId id="532" r:id="rId65"/>
    <p:sldId id="533" r:id="rId66"/>
    <p:sldId id="546" r:id="rId67"/>
    <p:sldId id="547" r:id="rId68"/>
    <p:sldId id="548" r:id="rId69"/>
    <p:sldId id="549" r:id="rId70"/>
    <p:sldId id="550" r:id="rId71"/>
    <p:sldId id="553" r:id="rId72"/>
    <p:sldId id="556" r:id="rId73"/>
    <p:sldId id="570" r:id="rId74"/>
    <p:sldId id="574" r:id="rId75"/>
    <p:sldId id="629" r:id="rId76"/>
    <p:sldId id="597" r:id="rId77"/>
    <p:sldId id="594" r:id="rId78"/>
    <p:sldId id="595" r:id="rId79"/>
    <p:sldId id="596" r:id="rId80"/>
    <p:sldId id="619" r:id="rId81"/>
    <p:sldId id="620" r:id="rId82"/>
    <p:sldId id="621" r:id="rId83"/>
    <p:sldId id="622" r:id="rId84"/>
    <p:sldId id="623" r:id="rId85"/>
    <p:sldId id="624" r:id="rId86"/>
    <p:sldId id="625" r:id="rId87"/>
    <p:sldId id="626" r:id="rId88"/>
    <p:sldId id="628" r:id="rId89"/>
    <p:sldId id="601" r:id="rId90"/>
    <p:sldId id="602" r:id="rId91"/>
    <p:sldId id="603" r:id="rId92"/>
    <p:sldId id="604" r:id="rId93"/>
    <p:sldId id="605" r:id="rId94"/>
    <p:sldId id="606" r:id="rId95"/>
    <p:sldId id="607" r:id="rId96"/>
    <p:sldId id="608" r:id="rId97"/>
    <p:sldId id="610" r:id="rId98"/>
    <p:sldId id="609" r:id="rId99"/>
    <p:sldId id="321" r:id="rId100"/>
    <p:sldId id="631" r:id="rId101"/>
  </p:sldIdLst>
  <p:sldSz cx="9144000" cy="6858000" type="screen4x3"/>
  <p:notesSz cx="6808788" cy="9940925"/>
  <p:defaultTextStyle>
    <a:defPPr rtl="0">
      <a:defRPr lang="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717" autoAdjust="0"/>
  </p:normalViewPr>
  <p:slideViewPr>
    <p:cSldViewPr snapToGrid="0">
      <p:cViewPr varScale="1">
        <p:scale>
          <a:sx n="83" d="100"/>
          <a:sy n="83" d="100"/>
        </p:scale>
        <p:origin x="1498"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07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hu-HU" dirty="0"/>
          </a:p>
        </p:txBody>
      </p:sp>
      <p:sp>
        <p:nvSpPr>
          <p:cNvPr id="3" name="Dátum helye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2EAA7E13-F744-48F3-8E1F-88A4FD9A4C94}" type="datetime1">
              <a:rPr lang="hu-HU" smtClean="0"/>
              <a:t>2025.03.11.</a:t>
            </a:fld>
            <a:endParaRPr lang="hu-HU" dirty="0"/>
          </a:p>
        </p:txBody>
      </p:sp>
      <p:sp>
        <p:nvSpPr>
          <p:cNvPr id="4" name="Élőláb helye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hu-HU" dirty="0"/>
          </a:p>
        </p:txBody>
      </p:sp>
      <p:sp>
        <p:nvSpPr>
          <p:cNvPr id="5" name="Dia számának helye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2DF6323-8DBC-417A-A2AF-34621DA8EF0D}" type="slidenum">
              <a:rPr lang="hu-HU" smtClean="0"/>
              <a:t>‹#›</a:t>
            </a:fld>
            <a:endParaRPr lang="hu-HU" dirty="0"/>
          </a:p>
        </p:txBody>
      </p:sp>
    </p:spTree>
    <p:extLst>
      <p:ext uri="{BB962C8B-B14F-4D97-AF65-F5344CB8AC3E}">
        <p14:creationId xmlns:p14="http://schemas.microsoft.com/office/powerpoint/2010/main" val="108588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hu-HU" noProof="0" dirty="0"/>
          </a:p>
        </p:txBody>
      </p:sp>
      <p:sp>
        <p:nvSpPr>
          <p:cNvPr id="3" name="Dátum hely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2656E8F4-30BC-4E85-8D7E-E642037E1945}" type="datetime1">
              <a:rPr lang="hu-HU" smtClean="0"/>
              <a:pPr/>
              <a:t>2025.03.11.</a:t>
            </a:fld>
            <a:endParaRPr lang="hu-HU" dirty="0"/>
          </a:p>
        </p:txBody>
      </p:sp>
      <p:sp>
        <p:nvSpPr>
          <p:cNvPr id="4" name="Diakép helye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pPr rtl="0"/>
            <a:endParaRPr lang="hu-HU" noProof="0" dirty="0"/>
          </a:p>
        </p:txBody>
      </p:sp>
      <p:sp>
        <p:nvSpPr>
          <p:cNvPr id="5" name="Jegyzetek helye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rtl="0"/>
            <a:r>
              <a:rPr lang="hu-HU" noProof="0" dirty="0" smtClean="0"/>
              <a:t>Mintaszöveg szerkesztése</a:t>
            </a:r>
          </a:p>
          <a:p>
            <a:pPr lvl="1" rtl="0"/>
            <a:r>
              <a:rPr lang="hu-HU" noProof="0" dirty="0" smtClean="0"/>
              <a:t>Második szint</a:t>
            </a:r>
          </a:p>
          <a:p>
            <a:pPr lvl="2" rtl="0"/>
            <a:r>
              <a:rPr lang="hu-HU" noProof="0" dirty="0" smtClean="0"/>
              <a:t>Harmadik szint</a:t>
            </a:r>
          </a:p>
          <a:p>
            <a:pPr lvl="3" rtl="0"/>
            <a:r>
              <a:rPr lang="hu-HU" noProof="0" dirty="0" smtClean="0"/>
              <a:t>Negyedik szint</a:t>
            </a:r>
          </a:p>
          <a:p>
            <a:pPr lvl="4" rtl="0"/>
            <a:r>
              <a:rPr lang="hu-HU" noProof="0" dirty="0" smtClean="0"/>
              <a:t>Ötödik szint</a:t>
            </a:r>
            <a:endParaRPr lang="hu-HU" noProof="0" dirty="0"/>
          </a:p>
        </p:txBody>
      </p:sp>
      <p:sp>
        <p:nvSpPr>
          <p:cNvPr id="6" name="Élőláb hely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hu-HU" noProof="0" dirty="0"/>
          </a:p>
        </p:txBody>
      </p:sp>
      <p:sp>
        <p:nvSpPr>
          <p:cNvPr id="7" name="Dia számának hely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893B0CF2-7F87-4E02-A248-870047730F99}" type="slidenum">
              <a:rPr lang="hu-HU" noProof="0" smtClean="0"/>
              <a:t>‹#›</a:t>
            </a:fld>
            <a:endParaRPr lang="hu-HU" noProof="0"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168400" y="1243013"/>
            <a:ext cx="4471988" cy="3354387"/>
          </a:xfrm>
        </p:spPr>
      </p:sp>
      <p:sp>
        <p:nvSpPr>
          <p:cNvPr id="3" name="Jegyzetek helye 2"/>
          <p:cNvSpPr>
            <a:spLocks noGrp="1"/>
          </p:cNvSpPr>
          <p:nvPr>
            <p:ph type="body" idx="1"/>
          </p:nvPr>
        </p:nvSpPr>
        <p:spPr/>
        <p:txBody>
          <a:bodyPr rtlCol="0"/>
          <a:lstStyle/>
          <a:p>
            <a:pPr rtl="0"/>
            <a:endParaRPr lang="hu-HU" dirty="0"/>
          </a:p>
        </p:txBody>
      </p:sp>
      <p:sp>
        <p:nvSpPr>
          <p:cNvPr id="4" name="Dia számának helye 3"/>
          <p:cNvSpPr>
            <a:spLocks noGrp="1"/>
          </p:cNvSpPr>
          <p:nvPr>
            <p:ph type="sldNum" sz="quarter" idx="10"/>
          </p:nvPr>
        </p:nvSpPr>
        <p:spPr/>
        <p:txBody>
          <a:bodyPr rtlCol="0"/>
          <a:lstStyle/>
          <a:p>
            <a:pPr rtl="0"/>
            <a:fld id="{893B0CF2-7F87-4E02-A248-870047730F99}" type="slidenum">
              <a:rPr lang="hu-HU" smtClean="0"/>
              <a:t>1</a:t>
            </a:fld>
            <a:endParaRPr lang="hu-HU" dirty="0"/>
          </a:p>
        </p:txBody>
      </p:sp>
    </p:spTree>
    <p:extLst>
      <p:ext uri="{BB962C8B-B14F-4D97-AF65-F5344CB8AC3E}">
        <p14:creationId xmlns:p14="http://schemas.microsoft.com/office/powerpoint/2010/main" val="167993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bg>
      <p:bgRef idx="1001">
        <a:schemeClr val="bg1"/>
      </p:bgRef>
    </p:bg>
    <p:spTree>
      <p:nvGrpSpPr>
        <p:cNvPr id="1" name=""/>
        <p:cNvGrpSpPr/>
        <p:nvPr/>
      </p:nvGrpSpPr>
      <p:grpSpPr>
        <a:xfrm>
          <a:off x="0" y="0"/>
          <a:ext cx="0" cy="0"/>
          <a:chOff x="0" y="0"/>
          <a:chExt cx="0" cy="0"/>
        </a:xfrm>
      </p:grpSpPr>
      <p:grpSp>
        <p:nvGrpSpPr>
          <p:cNvPr id="10" name="Csoport 9"/>
          <p:cNvGrpSpPr/>
          <p:nvPr/>
        </p:nvGrpSpPr>
        <p:grpSpPr>
          <a:xfrm>
            <a:off x="0" y="6208894"/>
            <a:ext cx="9144000" cy="649106"/>
            <a:chOff x="0" y="6208894"/>
            <a:chExt cx="12192000" cy="649106"/>
          </a:xfrm>
        </p:grpSpPr>
        <p:sp>
          <p:nvSpPr>
            <p:cNvPr id="2" name="Téglalap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hu-HU" sz="1350" noProof="0" dirty="0"/>
            </a:p>
          </p:txBody>
        </p:sp>
        <p:cxnSp>
          <p:nvCxnSpPr>
            <p:cNvPr id="7" name="Egyenes összekötő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Egyenes összekötő 4"/>
          <p:cNvCxnSpPr/>
          <p:nvPr userDrawn="1"/>
        </p:nvCxnSpPr>
        <p:spPr>
          <a:xfrm flipV="1">
            <a:off x="2286" y="5937956"/>
            <a:ext cx="618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Egyenes összekötő 10"/>
          <p:cNvCxnSpPr/>
          <p:nvPr userDrawn="1"/>
        </p:nvCxnSpPr>
        <p:spPr>
          <a:xfrm flipV="1">
            <a:off x="2286" y="5937956"/>
            <a:ext cx="618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Cím 8"/>
          <p:cNvSpPr>
            <a:spLocks noGrp="1"/>
          </p:cNvSpPr>
          <p:nvPr>
            <p:ph type="ctrTitle"/>
          </p:nvPr>
        </p:nvSpPr>
        <p:spPr>
          <a:xfrm>
            <a:off x="533400" y="1371600"/>
            <a:ext cx="7851648" cy="1828800"/>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tx2"/>
                </a:solidFill>
                <a:effectLst/>
                <a:latin typeface="+mj-lt"/>
                <a:ea typeface="+mj-ea"/>
                <a:cs typeface="+mj-cs"/>
              </a:defRPr>
            </a:lvl1pPr>
          </a:lstStyle>
          <a:p>
            <a:pPr rtl="0"/>
            <a:r>
              <a:rPr lang="hu-HU" noProof="0" smtClean="0"/>
              <a:t>Mintacím szerkesztése</a:t>
            </a:r>
            <a:endParaRPr kumimoji="0" lang="hu-HU" noProof="0" dirty="0"/>
          </a:p>
        </p:txBody>
      </p:sp>
      <p:sp>
        <p:nvSpPr>
          <p:cNvPr id="17" name="Alcím 16"/>
          <p:cNvSpPr>
            <a:spLocks noGrp="1"/>
          </p:cNvSpPr>
          <p:nvPr>
            <p:ph type="subTitle" idx="1"/>
          </p:nvPr>
        </p:nvSpPr>
        <p:spPr>
          <a:xfrm>
            <a:off x="533400" y="3228536"/>
            <a:ext cx="7854696" cy="1752600"/>
          </a:xfrm>
        </p:spPr>
        <p:txBody>
          <a:bodyPr lIns="0" rIns="18288" rtlCol="0"/>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pPr rtl="0"/>
            <a:r>
              <a:rPr lang="hu-HU" noProof="0" smtClean="0"/>
              <a:t>Kattintson ide az alcím mintájának szerkesztéséhez</a:t>
            </a:r>
            <a:endParaRPr kumimoji="0" lang="hu-HU" noProof="0" dirty="0"/>
          </a:p>
        </p:txBody>
      </p:sp>
      <p:sp>
        <p:nvSpPr>
          <p:cNvPr id="30" name="Dátum helye 29"/>
          <p:cNvSpPr>
            <a:spLocks noGrp="1"/>
          </p:cNvSpPr>
          <p:nvPr>
            <p:ph type="dt" sz="half" idx="10"/>
          </p:nvPr>
        </p:nvSpPr>
        <p:spPr/>
        <p:txBody>
          <a:bodyPr rtlCol="0"/>
          <a:lstStyle/>
          <a:p>
            <a:pPr rtl="0"/>
            <a:fld id="{C0075DF7-5E40-41FD-8A65-0A912F4858A4}" type="datetime1">
              <a:rPr lang="hu-HU" noProof="0" smtClean="0"/>
              <a:t>2025.03.11.</a:t>
            </a:fld>
            <a:endParaRPr lang="hu-HU" noProof="0" dirty="0"/>
          </a:p>
        </p:txBody>
      </p:sp>
      <p:sp>
        <p:nvSpPr>
          <p:cNvPr id="19" name="Élőláb helye 18"/>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27" name="Dia számának helye 26"/>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pPr rtl="0"/>
            <a:r>
              <a:rPr lang="hu-HU" noProof="0" smtClean="0"/>
              <a:t>Mintacím szerkesztése</a:t>
            </a:r>
            <a:endParaRPr kumimoji="0" lang="hu-HU" noProof="0" dirty="0"/>
          </a:p>
        </p:txBody>
      </p:sp>
      <p:sp>
        <p:nvSpPr>
          <p:cNvPr id="3" name="Függőleges szöveg helye 2"/>
          <p:cNvSpPr>
            <a:spLocks noGrp="1"/>
          </p:cNvSpPr>
          <p:nvPr>
            <p:ph type="body" orient="vert" idx="1"/>
          </p:nvPr>
        </p:nvSpPr>
        <p:spPr/>
        <p:txBody>
          <a:bodyPr vert="eaVert" rtlCol="0"/>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4" name="Dátum helye 3"/>
          <p:cNvSpPr>
            <a:spLocks noGrp="1"/>
          </p:cNvSpPr>
          <p:nvPr>
            <p:ph type="dt" sz="half" idx="10"/>
          </p:nvPr>
        </p:nvSpPr>
        <p:spPr/>
        <p:txBody>
          <a:bodyPr rtlCol="0"/>
          <a:lstStyle/>
          <a:p>
            <a:pPr rtl="0"/>
            <a:fld id="{C5DA8A71-4A0D-495D-B9A2-343BB9FE3A7D}" type="datetime1">
              <a:rPr lang="hu-HU" noProof="0" smtClean="0"/>
              <a:t>2025.03.11.</a:t>
            </a:fld>
            <a:endParaRPr lang="hu-HU" noProof="0" dirty="0"/>
          </a:p>
        </p:txBody>
      </p:sp>
      <p:sp>
        <p:nvSpPr>
          <p:cNvPr id="5" name="Élőláb helye 4"/>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6" name="Dia számának helye 5"/>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914402"/>
            <a:ext cx="2057400" cy="5211763"/>
          </a:xfrm>
        </p:spPr>
        <p:txBody>
          <a:bodyPr vert="eaVert" rtlCol="0"/>
          <a:lstStyle/>
          <a:p>
            <a:pPr rtl="0"/>
            <a:r>
              <a:rPr lang="hu-HU" noProof="0" smtClean="0"/>
              <a:t>Mintacím szerkesztése</a:t>
            </a:r>
            <a:endParaRPr kumimoji="0" lang="hu-HU" noProof="0" dirty="0"/>
          </a:p>
        </p:txBody>
      </p:sp>
      <p:sp>
        <p:nvSpPr>
          <p:cNvPr id="3" name="Függőleges szöveg helye 2"/>
          <p:cNvSpPr>
            <a:spLocks noGrp="1"/>
          </p:cNvSpPr>
          <p:nvPr>
            <p:ph type="body" orient="vert" idx="1"/>
          </p:nvPr>
        </p:nvSpPr>
        <p:spPr>
          <a:xfrm>
            <a:off x="457200" y="914402"/>
            <a:ext cx="6019800" cy="5211763"/>
          </a:xfrm>
        </p:spPr>
        <p:txBody>
          <a:bodyPr vert="eaVert" rtlCol="0"/>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4" name="Dátum helye 3"/>
          <p:cNvSpPr>
            <a:spLocks noGrp="1"/>
          </p:cNvSpPr>
          <p:nvPr>
            <p:ph type="dt" sz="half" idx="10"/>
          </p:nvPr>
        </p:nvSpPr>
        <p:spPr/>
        <p:txBody>
          <a:bodyPr rtlCol="0"/>
          <a:lstStyle/>
          <a:p>
            <a:pPr rtl="0"/>
            <a:fld id="{A68670D6-BF75-4E6D-8A3A-DAFFA1919AEB}" type="datetime1">
              <a:rPr lang="hu-HU" noProof="0" smtClean="0"/>
              <a:t>2025.03.11.</a:t>
            </a:fld>
            <a:endParaRPr lang="hu-HU" noProof="0" dirty="0"/>
          </a:p>
        </p:txBody>
      </p:sp>
      <p:sp>
        <p:nvSpPr>
          <p:cNvPr id="5" name="Élőláb helye 4"/>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6" name="Dia számának helye 5"/>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p>
            <a:pPr rtl="0"/>
            <a:r>
              <a:rPr lang="hu-HU" noProof="0" smtClean="0"/>
              <a:t>Mintacím szerkesztése</a:t>
            </a:r>
            <a:endParaRPr kumimoji="0" lang="hu-HU" noProof="0" dirty="0"/>
          </a:p>
        </p:txBody>
      </p:sp>
      <p:sp>
        <p:nvSpPr>
          <p:cNvPr id="3" name="Tartalom helye 2"/>
          <p:cNvSpPr>
            <a:spLocks noGrp="1"/>
          </p:cNvSpPr>
          <p:nvPr>
            <p:ph idx="1"/>
          </p:nvPr>
        </p:nvSpPr>
        <p:spPr/>
        <p:txBody>
          <a:bodyPr rtlCol="0"/>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4" name="Dátum helye 3"/>
          <p:cNvSpPr>
            <a:spLocks noGrp="1"/>
          </p:cNvSpPr>
          <p:nvPr>
            <p:ph type="dt" sz="half" idx="10"/>
          </p:nvPr>
        </p:nvSpPr>
        <p:spPr/>
        <p:txBody>
          <a:bodyPr rtlCol="0"/>
          <a:lstStyle/>
          <a:p>
            <a:pPr rtl="0"/>
            <a:fld id="{64A3BBC7-BA3C-4669-AE38-60057E6C0B03}" type="datetime1">
              <a:rPr lang="hu-HU" noProof="0" smtClean="0"/>
              <a:t>2025.03.11.</a:t>
            </a:fld>
            <a:endParaRPr lang="hu-HU" noProof="0" dirty="0"/>
          </a:p>
        </p:txBody>
      </p:sp>
      <p:sp>
        <p:nvSpPr>
          <p:cNvPr id="5" name="Élőláb helye 4"/>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6" name="Dia számának helye 5"/>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530352" y="1316736"/>
            <a:ext cx="7772400" cy="1362456"/>
          </a:xfrm>
          <a:ln>
            <a:noFill/>
          </a:ln>
        </p:spPr>
        <p:txBody>
          <a:bodyPr vert="horz" tIns="0" bIns="0" rtlCol="0" anchor="b">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tx2"/>
                </a:solidFill>
                <a:effectLst/>
                <a:latin typeface="+mj-lt"/>
                <a:ea typeface="+mj-ea"/>
                <a:cs typeface="+mj-cs"/>
              </a:defRPr>
            </a:lvl1pPr>
          </a:lstStyle>
          <a:p>
            <a:pPr rtl="0"/>
            <a:r>
              <a:rPr lang="hu-HU" noProof="0" smtClean="0"/>
              <a:t>Mintacím szerkesztése</a:t>
            </a:r>
            <a:endParaRPr kumimoji="0" lang="hu-HU" noProof="0" dirty="0"/>
          </a:p>
        </p:txBody>
      </p:sp>
      <p:sp>
        <p:nvSpPr>
          <p:cNvPr id="3" name="Szöveg helye 2"/>
          <p:cNvSpPr>
            <a:spLocks noGrp="1"/>
          </p:cNvSpPr>
          <p:nvPr>
            <p:ph type="body" idx="1"/>
          </p:nvPr>
        </p:nvSpPr>
        <p:spPr>
          <a:xfrm>
            <a:off x="530352" y="2704664"/>
            <a:ext cx="7772400" cy="1509712"/>
          </a:xfrm>
        </p:spPr>
        <p:txBody>
          <a:bodyPr lIns="45720" rIns="45720" rtlCol="0" anchor="t"/>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rtl="0" eaLnBrk="1" latinLnBrk="0" hangingPunct="1"/>
            <a:r>
              <a:rPr lang="hu-HU" noProof="0" smtClean="0"/>
              <a:t>Mintaszöveg szerkesztése</a:t>
            </a:r>
          </a:p>
        </p:txBody>
      </p:sp>
      <p:sp>
        <p:nvSpPr>
          <p:cNvPr id="4" name="Dátum helye 3"/>
          <p:cNvSpPr>
            <a:spLocks noGrp="1"/>
          </p:cNvSpPr>
          <p:nvPr>
            <p:ph type="dt" sz="half" idx="10"/>
          </p:nvPr>
        </p:nvSpPr>
        <p:spPr/>
        <p:txBody>
          <a:bodyPr rtlCol="0"/>
          <a:lstStyle/>
          <a:p>
            <a:pPr rtl="0"/>
            <a:fld id="{06C38D1A-11E3-4A48-A76D-6EFFCFE1A37F}" type="datetime1">
              <a:rPr lang="hu-HU" noProof="0" smtClean="0"/>
              <a:t>2025.03.11.</a:t>
            </a:fld>
            <a:endParaRPr lang="hu-HU" noProof="0" dirty="0"/>
          </a:p>
        </p:txBody>
      </p:sp>
      <p:sp>
        <p:nvSpPr>
          <p:cNvPr id="5" name="Élőláb helye 4"/>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6" name="Dia számának helye 5"/>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ét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rtlCol="0"/>
          <a:lstStyle/>
          <a:p>
            <a:pPr rtl="0"/>
            <a:r>
              <a:rPr lang="hu-HU" noProof="0" smtClean="0"/>
              <a:t>Mintacím szerkesztése</a:t>
            </a:r>
            <a:endParaRPr kumimoji="0" lang="hu-HU" noProof="0" dirty="0"/>
          </a:p>
        </p:txBody>
      </p:sp>
      <p:sp>
        <p:nvSpPr>
          <p:cNvPr id="3" name="Tartalom helye 2"/>
          <p:cNvSpPr>
            <a:spLocks noGrp="1"/>
          </p:cNvSpPr>
          <p:nvPr>
            <p:ph sz="half" idx="1"/>
          </p:nvPr>
        </p:nvSpPr>
        <p:spPr>
          <a:xfrm>
            <a:off x="457200" y="1920085"/>
            <a:ext cx="4038600" cy="4434840"/>
          </a:xfrm>
        </p:spPr>
        <p:txBody>
          <a:bodyPr rtlCol="0"/>
          <a:lstStyle>
            <a:lvl1pPr>
              <a:defRPr sz="1950"/>
            </a:lvl1pPr>
            <a:lvl2pPr>
              <a:defRPr sz="1800"/>
            </a:lvl2pPr>
            <a:lvl3pPr>
              <a:defRPr sz="1500"/>
            </a:lvl3pPr>
            <a:lvl4pPr>
              <a:defRPr sz="1350"/>
            </a:lvl4pPr>
            <a:lvl5pPr>
              <a:defRPr sz="1350"/>
            </a:lvl5pPr>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4" name="Tartalom helye 3"/>
          <p:cNvSpPr>
            <a:spLocks noGrp="1"/>
          </p:cNvSpPr>
          <p:nvPr>
            <p:ph sz="half" idx="2"/>
          </p:nvPr>
        </p:nvSpPr>
        <p:spPr>
          <a:xfrm>
            <a:off x="4648200" y="1920085"/>
            <a:ext cx="4038600" cy="4434840"/>
          </a:xfrm>
        </p:spPr>
        <p:txBody>
          <a:bodyPr rtlCol="0"/>
          <a:lstStyle>
            <a:lvl1pPr>
              <a:defRPr sz="1950"/>
            </a:lvl1pPr>
            <a:lvl2pPr>
              <a:defRPr sz="1800"/>
            </a:lvl2pPr>
            <a:lvl3pPr>
              <a:defRPr sz="1500"/>
            </a:lvl3pPr>
            <a:lvl4pPr>
              <a:defRPr sz="1350"/>
            </a:lvl4pPr>
            <a:lvl5pPr>
              <a:defRPr sz="1350"/>
            </a:lvl5pPr>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5" name="Dátum helye 4"/>
          <p:cNvSpPr>
            <a:spLocks noGrp="1"/>
          </p:cNvSpPr>
          <p:nvPr>
            <p:ph type="dt" sz="half" idx="10"/>
          </p:nvPr>
        </p:nvSpPr>
        <p:spPr/>
        <p:txBody>
          <a:bodyPr rtlCol="0"/>
          <a:lstStyle/>
          <a:p>
            <a:pPr rtl="0"/>
            <a:fld id="{1BF026AB-4AC0-4149-A791-EEC8B56AE26A}" type="datetime1">
              <a:rPr lang="hu-HU" noProof="0" smtClean="0"/>
              <a:t>2025.03.11.</a:t>
            </a:fld>
            <a:endParaRPr lang="hu-HU" noProof="0" dirty="0"/>
          </a:p>
        </p:txBody>
      </p:sp>
      <p:sp>
        <p:nvSpPr>
          <p:cNvPr id="6" name="Élőláb helye 5"/>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7" name="Dia számának helye 6"/>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1143000"/>
          </a:xfrm>
        </p:spPr>
        <p:txBody>
          <a:bodyPr tIns="45720" rtlCol="0" anchor="b"/>
          <a:lstStyle>
            <a:lvl1pPr>
              <a:defRPr/>
            </a:lvl1pPr>
          </a:lstStyle>
          <a:p>
            <a:pPr rtl="0"/>
            <a:r>
              <a:rPr lang="hu-HU" noProof="0" smtClean="0"/>
              <a:t>Mintacím szerkesztése</a:t>
            </a:r>
            <a:endParaRPr kumimoji="0" lang="hu-HU" noProof="0" dirty="0"/>
          </a:p>
        </p:txBody>
      </p:sp>
      <p:sp>
        <p:nvSpPr>
          <p:cNvPr id="3" name="Szöveg helye 2"/>
          <p:cNvSpPr>
            <a:spLocks noGrp="1"/>
          </p:cNvSpPr>
          <p:nvPr>
            <p:ph type="body" idx="1"/>
          </p:nvPr>
        </p:nvSpPr>
        <p:spPr>
          <a:xfrm>
            <a:off x="457200" y="1855248"/>
            <a:ext cx="4040188" cy="659352"/>
          </a:xfrm>
        </p:spPr>
        <p:txBody>
          <a:bodyPr lIns="45720" tIns="0" rIns="45720" bIns="0" rtlCol="0" anchor="ctr">
            <a:noAutofit/>
          </a:bodyPr>
          <a:lstStyle>
            <a:lvl1pPr marL="0" indent="0">
              <a:buNone/>
              <a:defRPr sz="1800" b="1" cap="none" baseline="0">
                <a:solidFill>
                  <a:schemeClr val="tx1"/>
                </a:solidFill>
                <a:effectLst/>
              </a:defRPr>
            </a:lvl1pPr>
            <a:lvl2pPr>
              <a:buNone/>
              <a:defRPr sz="1500" b="1"/>
            </a:lvl2pPr>
            <a:lvl3pPr>
              <a:buNone/>
              <a:defRPr sz="1350" b="1"/>
            </a:lvl3pPr>
            <a:lvl4pPr>
              <a:buNone/>
              <a:defRPr sz="1200" b="1"/>
            </a:lvl4pPr>
            <a:lvl5pPr>
              <a:buNone/>
              <a:defRPr sz="1200" b="1"/>
            </a:lvl5pPr>
          </a:lstStyle>
          <a:p>
            <a:pPr lvl="0" rtl="0" eaLnBrk="1" latinLnBrk="0" hangingPunct="1"/>
            <a:r>
              <a:rPr lang="hu-HU" noProof="0" smtClean="0"/>
              <a:t>Mintaszöveg szerkesztése</a:t>
            </a:r>
          </a:p>
        </p:txBody>
      </p:sp>
      <p:sp>
        <p:nvSpPr>
          <p:cNvPr id="5" name="Tartalom helye 4"/>
          <p:cNvSpPr>
            <a:spLocks noGrp="1"/>
          </p:cNvSpPr>
          <p:nvPr>
            <p:ph sz="quarter" idx="2"/>
          </p:nvPr>
        </p:nvSpPr>
        <p:spPr>
          <a:xfrm>
            <a:off x="457200" y="2514600"/>
            <a:ext cx="4040188" cy="3845720"/>
          </a:xfrm>
        </p:spPr>
        <p:txBody>
          <a:bodyPr tIns="0" rtlCol="0"/>
          <a:lstStyle>
            <a:lvl1pPr>
              <a:defRPr sz="1650"/>
            </a:lvl1pPr>
            <a:lvl2pPr>
              <a:defRPr sz="1500"/>
            </a:lvl2pPr>
            <a:lvl3pPr>
              <a:defRPr sz="1350"/>
            </a:lvl3pPr>
            <a:lvl4pPr>
              <a:defRPr sz="1200"/>
            </a:lvl4pPr>
            <a:lvl5pPr>
              <a:defRPr sz="1200"/>
            </a:lvl5pPr>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4" name="Szöveg helye 3"/>
          <p:cNvSpPr>
            <a:spLocks noGrp="1"/>
          </p:cNvSpPr>
          <p:nvPr>
            <p:ph type="body" sz="half" idx="3"/>
          </p:nvPr>
        </p:nvSpPr>
        <p:spPr>
          <a:xfrm>
            <a:off x="4645026" y="1859759"/>
            <a:ext cx="4041775" cy="654843"/>
          </a:xfrm>
        </p:spPr>
        <p:txBody>
          <a:bodyPr lIns="45720" tIns="0" rIns="45720" bIns="0" rtlCol="0" anchor="ctr"/>
          <a:lstStyle>
            <a:lvl1pPr marL="0" indent="0">
              <a:buNone/>
              <a:defRPr sz="1800" b="1" cap="none" baseline="0">
                <a:solidFill>
                  <a:schemeClr val="tx1"/>
                </a:solidFill>
                <a:effectLst/>
              </a:defRPr>
            </a:lvl1pPr>
            <a:lvl2pPr>
              <a:buNone/>
              <a:defRPr sz="1500" b="1"/>
            </a:lvl2pPr>
            <a:lvl3pPr>
              <a:buNone/>
              <a:defRPr sz="1350" b="1"/>
            </a:lvl3pPr>
            <a:lvl4pPr>
              <a:buNone/>
              <a:defRPr sz="1200" b="1"/>
            </a:lvl4pPr>
            <a:lvl5pPr>
              <a:buNone/>
              <a:defRPr sz="1200" b="1"/>
            </a:lvl5pPr>
          </a:lstStyle>
          <a:p>
            <a:pPr lvl="0" rtl="0" eaLnBrk="1" latinLnBrk="0" hangingPunct="1"/>
            <a:r>
              <a:rPr lang="hu-HU" noProof="0" smtClean="0"/>
              <a:t>Mintaszöveg szerkesztése</a:t>
            </a:r>
          </a:p>
        </p:txBody>
      </p:sp>
      <p:sp>
        <p:nvSpPr>
          <p:cNvPr id="6" name="Tartalom helye 5"/>
          <p:cNvSpPr>
            <a:spLocks noGrp="1"/>
          </p:cNvSpPr>
          <p:nvPr>
            <p:ph sz="quarter" idx="4"/>
          </p:nvPr>
        </p:nvSpPr>
        <p:spPr>
          <a:xfrm>
            <a:off x="4645026" y="2514600"/>
            <a:ext cx="4041775" cy="3845720"/>
          </a:xfrm>
        </p:spPr>
        <p:txBody>
          <a:bodyPr tIns="0" rtlCol="0"/>
          <a:lstStyle>
            <a:lvl1pPr>
              <a:defRPr sz="1650"/>
            </a:lvl1pPr>
            <a:lvl2pPr>
              <a:defRPr sz="1500"/>
            </a:lvl2pPr>
            <a:lvl3pPr>
              <a:defRPr sz="1350"/>
            </a:lvl3pPr>
            <a:lvl4pPr>
              <a:defRPr sz="1200"/>
            </a:lvl4pPr>
            <a:lvl5pPr>
              <a:defRPr sz="1200"/>
            </a:lvl5pPr>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7" name="Dátum helye 6"/>
          <p:cNvSpPr>
            <a:spLocks noGrp="1"/>
          </p:cNvSpPr>
          <p:nvPr>
            <p:ph type="dt" sz="half" idx="10"/>
          </p:nvPr>
        </p:nvSpPr>
        <p:spPr/>
        <p:txBody>
          <a:bodyPr rtlCol="0"/>
          <a:lstStyle/>
          <a:p>
            <a:pPr rtl="0"/>
            <a:fld id="{50D38BE3-C879-4966-89E2-8C64F540318E}" type="datetime1">
              <a:rPr lang="hu-HU" noProof="0" smtClean="0"/>
              <a:t>2025.03.11.</a:t>
            </a:fld>
            <a:endParaRPr lang="hu-HU" noProof="0" dirty="0"/>
          </a:p>
        </p:txBody>
      </p:sp>
      <p:sp>
        <p:nvSpPr>
          <p:cNvPr id="8" name="Élőláb helye 7"/>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9" name="Dia számának helye 8"/>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305800" cy="1143000"/>
          </a:xfrm>
        </p:spPr>
        <p:txBody>
          <a:bodyPr vert="horz" tIns="45720" bIns="0" rtlCol="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pPr rtl="0"/>
            <a:r>
              <a:rPr lang="hu-HU" noProof="0" smtClean="0"/>
              <a:t>Mintacím szerkesztése</a:t>
            </a:r>
            <a:endParaRPr kumimoji="0" lang="hu-HU" noProof="0" dirty="0"/>
          </a:p>
        </p:txBody>
      </p:sp>
      <p:sp>
        <p:nvSpPr>
          <p:cNvPr id="3" name="Dátum helye 2"/>
          <p:cNvSpPr>
            <a:spLocks noGrp="1"/>
          </p:cNvSpPr>
          <p:nvPr>
            <p:ph type="dt" sz="half" idx="10"/>
          </p:nvPr>
        </p:nvSpPr>
        <p:spPr/>
        <p:txBody>
          <a:bodyPr rtlCol="0"/>
          <a:lstStyle/>
          <a:p>
            <a:pPr rtl="0"/>
            <a:fld id="{568F88C0-493B-4C15-B474-DF43922022B6}" type="datetime1">
              <a:rPr lang="hu-HU" noProof="0" smtClean="0"/>
              <a:t>2025.03.11.</a:t>
            </a:fld>
            <a:endParaRPr lang="hu-HU" noProof="0" dirty="0"/>
          </a:p>
        </p:txBody>
      </p:sp>
      <p:sp>
        <p:nvSpPr>
          <p:cNvPr id="4" name="Élőláb helye 3"/>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5" name="Dia számának helye 4"/>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rtlCol="0"/>
          <a:lstStyle/>
          <a:p>
            <a:pPr rtl="0"/>
            <a:fld id="{3636DBA9-1115-4615-9A66-5AE7FEB5689B}" type="datetime1">
              <a:rPr lang="hu-HU" noProof="0" smtClean="0"/>
              <a:t>2025.03.11.</a:t>
            </a:fld>
            <a:endParaRPr lang="hu-HU" noProof="0" dirty="0"/>
          </a:p>
        </p:txBody>
      </p:sp>
      <p:sp>
        <p:nvSpPr>
          <p:cNvPr id="3" name="Élőláb helye 2"/>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4" name="Dia számának helye 3"/>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85800" y="514352"/>
            <a:ext cx="2743200" cy="1162050"/>
          </a:xfrm>
        </p:spPr>
        <p:txBody>
          <a:bodyPr lIns="0" rtlCol="0" anchor="b">
            <a:noAutofit/>
          </a:bodyPr>
          <a:lstStyle>
            <a:lvl1pPr algn="l" rtl="0">
              <a:spcBef>
                <a:spcPct val="0"/>
              </a:spcBef>
              <a:buNone/>
              <a:defRPr sz="1950" b="0">
                <a:ln>
                  <a:noFill/>
                </a:ln>
                <a:solidFill>
                  <a:schemeClr val="tx2"/>
                </a:solidFill>
                <a:effectLst/>
                <a:latin typeface="+mj-lt"/>
                <a:ea typeface="+mj-ea"/>
                <a:cs typeface="+mj-cs"/>
              </a:defRPr>
            </a:lvl1pPr>
          </a:lstStyle>
          <a:p>
            <a:pPr rtl="0"/>
            <a:r>
              <a:rPr lang="hu-HU" noProof="0" smtClean="0"/>
              <a:t>Mintacím szerkesztése</a:t>
            </a:r>
            <a:endParaRPr kumimoji="0" lang="hu-HU" noProof="0" dirty="0"/>
          </a:p>
        </p:txBody>
      </p:sp>
      <p:sp>
        <p:nvSpPr>
          <p:cNvPr id="4" name="Tartalom helye 3"/>
          <p:cNvSpPr>
            <a:spLocks noGrp="1"/>
          </p:cNvSpPr>
          <p:nvPr>
            <p:ph sz="half" idx="1"/>
          </p:nvPr>
        </p:nvSpPr>
        <p:spPr>
          <a:xfrm>
            <a:off x="3575050" y="1676400"/>
            <a:ext cx="5111750" cy="4572000"/>
          </a:xfrm>
        </p:spPr>
        <p:txBody>
          <a:bodyPr tIns="0" rtlCol="0"/>
          <a:lstStyle>
            <a:lvl1pPr>
              <a:defRPr sz="2100"/>
            </a:lvl1pPr>
            <a:lvl2pPr>
              <a:defRPr sz="1950"/>
            </a:lvl2pPr>
            <a:lvl3pPr>
              <a:defRPr sz="1800"/>
            </a:lvl3pPr>
            <a:lvl4pPr>
              <a:defRPr sz="1500"/>
            </a:lvl4pPr>
            <a:lvl5pPr>
              <a:defRPr sz="1350"/>
            </a:lvl5pPr>
          </a:lstStyle>
          <a:p>
            <a:pPr lvl="0" rtl="0" eaLnBrk="1" latinLnBrk="0" hangingPunct="1"/>
            <a:r>
              <a:rPr lang="hu-HU" noProof="0" smtClean="0"/>
              <a:t>Mintaszöveg szerkesztése</a:t>
            </a:r>
          </a:p>
          <a:p>
            <a:pPr lvl="1" rtl="0" eaLnBrk="1" latinLnBrk="0" hangingPunct="1"/>
            <a:r>
              <a:rPr lang="hu-HU" noProof="0" smtClean="0"/>
              <a:t>Második szint</a:t>
            </a:r>
          </a:p>
          <a:p>
            <a:pPr lvl="2" rtl="0" eaLnBrk="1" latinLnBrk="0" hangingPunct="1"/>
            <a:r>
              <a:rPr lang="hu-HU" noProof="0" smtClean="0"/>
              <a:t>Harmadik szint</a:t>
            </a:r>
          </a:p>
          <a:p>
            <a:pPr lvl="3" rtl="0" eaLnBrk="1" latinLnBrk="0" hangingPunct="1"/>
            <a:r>
              <a:rPr lang="hu-HU" noProof="0" smtClean="0"/>
              <a:t>Negyedik szint</a:t>
            </a:r>
          </a:p>
          <a:p>
            <a:pPr lvl="4" rtl="0" eaLnBrk="1" latinLnBrk="0" hangingPunct="1"/>
            <a:r>
              <a:rPr lang="hu-HU" noProof="0" smtClean="0"/>
              <a:t>Ötödik szint</a:t>
            </a:r>
            <a:endParaRPr kumimoji="0" lang="hu-HU" noProof="0" dirty="0"/>
          </a:p>
        </p:txBody>
      </p:sp>
      <p:sp>
        <p:nvSpPr>
          <p:cNvPr id="3" name="Szöveg helye 2"/>
          <p:cNvSpPr>
            <a:spLocks noGrp="1"/>
          </p:cNvSpPr>
          <p:nvPr>
            <p:ph type="body" idx="2"/>
          </p:nvPr>
        </p:nvSpPr>
        <p:spPr>
          <a:xfrm>
            <a:off x="685800" y="1676400"/>
            <a:ext cx="2743200" cy="4572000"/>
          </a:xfrm>
        </p:spPr>
        <p:txBody>
          <a:bodyPr lIns="18288" rIns="18288" rtlCol="0"/>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rtl="0" eaLnBrk="1" latinLnBrk="0" hangingPunct="1"/>
            <a:r>
              <a:rPr lang="hu-HU" noProof="0" smtClean="0"/>
              <a:t>Mintaszöveg szerkesztése</a:t>
            </a:r>
          </a:p>
        </p:txBody>
      </p:sp>
      <p:sp>
        <p:nvSpPr>
          <p:cNvPr id="5" name="Dátum helye 4"/>
          <p:cNvSpPr>
            <a:spLocks noGrp="1"/>
          </p:cNvSpPr>
          <p:nvPr>
            <p:ph type="dt" sz="half" idx="10"/>
          </p:nvPr>
        </p:nvSpPr>
        <p:spPr/>
        <p:txBody>
          <a:bodyPr rtlCol="0"/>
          <a:lstStyle/>
          <a:p>
            <a:pPr rtl="0"/>
            <a:fld id="{E6C22443-7C18-4F74-996C-F89B4B7B6EEC}" type="datetime1">
              <a:rPr lang="hu-HU" noProof="0" smtClean="0"/>
              <a:t>2025.03.11.</a:t>
            </a:fld>
            <a:endParaRPr lang="hu-HU" noProof="0" dirty="0"/>
          </a:p>
        </p:txBody>
      </p:sp>
      <p:sp>
        <p:nvSpPr>
          <p:cNvPr id="6" name="Élőláb helye 5"/>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7" name="Dia számának helye 6"/>
          <p:cNvSpPr>
            <a:spLocks noGrp="1"/>
          </p:cNvSpPr>
          <p:nvPr>
            <p:ph type="sldNum" sz="quarter" idx="12"/>
          </p:nvPr>
        </p:nvSpPr>
        <p:spPr/>
        <p:txBody>
          <a:bodyPr rtlCol="0"/>
          <a:lstStyle/>
          <a:p>
            <a:pPr rtl="0"/>
            <a:fld id="{401CF334-2D5C-4859-84A6-CA7E6E43FAEB}" type="slidenum">
              <a:rPr lang="hu-HU" noProof="0" smtClean="0"/>
              <a:t>‹#›</a:t>
            </a:fld>
            <a:endParaRPr lang="hu-HU" noProof="0"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9" name="Egy oldalon levágott és lekerekített sarkú téglalap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hu-HU" sz="1350" noProof="0" dirty="0"/>
          </a:p>
        </p:txBody>
      </p:sp>
      <p:sp>
        <p:nvSpPr>
          <p:cNvPr id="12" name="Derékszögű háromszög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hu-HU" sz="1350" noProof="0" dirty="0"/>
          </a:p>
        </p:txBody>
      </p:sp>
      <p:sp>
        <p:nvSpPr>
          <p:cNvPr id="2" name="Cím 1"/>
          <p:cNvSpPr>
            <a:spLocks noGrp="1"/>
          </p:cNvSpPr>
          <p:nvPr>
            <p:ph type="title"/>
          </p:nvPr>
        </p:nvSpPr>
        <p:spPr>
          <a:xfrm>
            <a:off x="609600" y="1176998"/>
            <a:ext cx="2212848" cy="1582621"/>
          </a:xfrm>
        </p:spPr>
        <p:txBody>
          <a:bodyPr vert="horz" lIns="45720" tIns="45720" rIns="45720" bIns="45720" rtlCol="0" anchor="b"/>
          <a:lstStyle>
            <a:lvl1pPr algn="l">
              <a:buNone/>
              <a:defRPr sz="1500" b="1">
                <a:solidFill>
                  <a:schemeClr val="tx2"/>
                </a:solidFill>
              </a:defRPr>
            </a:lvl1pPr>
          </a:lstStyle>
          <a:p>
            <a:pPr rtl="0"/>
            <a:r>
              <a:rPr lang="hu-HU" noProof="0" smtClean="0"/>
              <a:t>Mintacím szerkesztése</a:t>
            </a:r>
            <a:endParaRPr kumimoji="0" lang="hu-HU" noProof="0" dirty="0"/>
          </a:p>
        </p:txBody>
      </p:sp>
      <p:sp>
        <p:nvSpPr>
          <p:cNvPr id="3" name="Kép helyőrzője 2" descr="Üres helyőrző kép hozzáadásához. Kattintson a helyőrzőre, és jelölje ki a hozzáadni kívánt képet"/>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rtlCol="0"/>
          <a:lstStyle>
            <a:lvl1pPr marL="0" indent="0">
              <a:buNone/>
              <a:defRPr sz="2400"/>
            </a:lvl1pPr>
          </a:lstStyle>
          <a:p>
            <a:pPr rtl="0"/>
            <a:r>
              <a:rPr lang="hu-HU" noProof="0" smtClean="0"/>
              <a:t>Kép beszúrásához kattintson az ikonra</a:t>
            </a:r>
            <a:endParaRPr kumimoji="0" lang="hu-HU" noProof="0" dirty="0"/>
          </a:p>
        </p:txBody>
      </p:sp>
      <p:sp>
        <p:nvSpPr>
          <p:cNvPr id="4" name="Szöveg helye 3"/>
          <p:cNvSpPr>
            <a:spLocks noGrp="1"/>
          </p:cNvSpPr>
          <p:nvPr>
            <p:ph type="body" sz="half" idx="2"/>
          </p:nvPr>
        </p:nvSpPr>
        <p:spPr>
          <a:xfrm>
            <a:off x="609600" y="2828785"/>
            <a:ext cx="2209800" cy="2179320"/>
          </a:xfrm>
        </p:spPr>
        <p:txBody>
          <a:bodyPr lIns="64008" rIns="45720" bIns="45720" rtlCol="0" anchor="t"/>
          <a:lstStyle>
            <a:lvl1pPr marL="0" indent="0" algn="l">
              <a:spcBef>
                <a:spcPts val="188"/>
              </a:spcBef>
              <a:buFontTx/>
              <a:buNone/>
              <a:defRPr sz="975"/>
            </a:lvl1pPr>
            <a:lvl2pPr>
              <a:defRPr sz="900"/>
            </a:lvl2pPr>
            <a:lvl3pPr>
              <a:defRPr sz="750"/>
            </a:lvl3pPr>
            <a:lvl4pPr>
              <a:defRPr sz="675"/>
            </a:lvl4pPr>
            <a:lvl5pPr>
              <a:defRPr sz="675"/>
            </a:lvl5pPr>
          </a:lstStyle>
          <a:p>
            <a:pPr lvl="0" rtl="0" eaLnBrk="1" latinLnBrk="0" hangingPunct="1"/>
            <a:r>
              <a:rPr lang="hu-HU" noProof="0" smtClean="0"/>
              <a:t>Mintaszöveg szerkesztése</a:t>
            </a:r>
          </a:p>
        </p:txBody>
      </p:sp>
      <p:sp>
        <p:nvSpPr>
          <p:cNvPr id="5" name="Dátum helye 4"/>
          <p:cNvSpPr>
            <a:spLocks noGrp="1"/>
          </p:cNvSpPr>
          <p:nvPr>
            <p:ph type="dt" sz="half" idx="10"/>
          </p:nvPr>
        </p:nvSpPr>
        <p:spPr/>
        <p:txBody>
          <a:bodyPr rtlCol="0"/>
          <a:lstStyle/>
          <a:p>
            <a:pPr rtl="0"/>
            <a:fld id="{008FDBAA-42F0-42D6-9C97-0F21DEB558F2}" type="datetime1">
              <a:rPr lang="hu-HU" noProof="0" smtClean="0"/>
              <a:t>2025.03.11.</a:t>
            </a:fld>
            <a:endParaRPr lang="hu-HU" noProof="0" dirty="0"/>
          </a:p>
        </p:txBody>
      </p:sp>
      <p:sp>
        <p:nvSpPr>
          <p:cNvPr id="6" name="Élőláb helye 5"/>
          <p:cNvSpPr>
            <a:spLocks noGrp="1"/>
          </p:cNvSpPr>
          <p:nvPr>
            <p:ph type="ftr" sz="quarter" idx="11"/>
          </p:nvPr>
        </p:nvSpPr>
        <p:spPr/>
        <p:txBody>
          <a:bodyPr rtlCol="0"/>
          <a:lstStyle/>
          <a:p>
            <a:pPr rtl="0"/>
            <a:r>
              <a:rPr lang="hu-HU" noProof="0" dirty="0" smtClean="0"/>
              <a:t>Élőláb beszúrása</a:t>
            </a:r>
            <a:endParaRPr lang="hu-HU" noProof="0" dirty="0"/>
          </a:p>
        </p:txBody>
      </p:sp>
      <p:sp>
        <p:nvSpPr>
          <p:cNvPr id="7" name="Dia számának helye 6"/>
          <p:cNvSpPr>
            <a:spLocks noGrp="1"/>
          </p:cNvSpPr>
          <p:nvPr>
            <p:ph type="sldNum" sz="quarter" idx="12"/>
          </p:nvPr>
        </p:nvSpPr>
        <p:spPr>
          <a:xfrm>
            <a:off x="8077200" y="6356352"/>
            <a:ext cx="609600" cy="365125"/>
          </a:xfrm>
        </p:spPr>
        <p:txBody>
          <a:bodyPr rtlCol="0"/>
          <a:lstStyle/>
          <a:p>
            <a:pPr rtl="0"/>
            <a:fld id="{401CF334-2D5C-4859-84A6-CA7E6E43FAEB}" type="slidenum">
              <a:rPr lang="hu-HU" noProof="0" smtClean="0"/>
              <a:t>‹#›</a:t>
            </a:fld>
            <a:endParaRPr lang="hu-HU" noProof="0" dirty="0"/>
          </a:p>
        </p:txBody>
      </p:sp>
      <p:sp>
        <p:nvSpPr>
          <p:cNvPr id="10" name="Szabadkézi sokszög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rtlCol="0" anchor="t" compatLnSpc="1"/>
          <a:lstStyle/>
          <a:p>
            <a:pPr marL="0" algn="l" rtl="0" eaLnBrk="1" latinLnBrk="0" hangingPunct="1"/>
            <a:endParaRPr kumimoji="0" lang="hu-HU" sz="1350" noProof="0" dirty="0">
              <a:solidFill>
                <a:schemeClr val="tx1"/>
              </a:solidFill>
              <a:latin typeface="+mn-lt"/>
              <a:ea typeface="+mn-ea"/>
              <a:cs typeface="+mn-cs"/>
            </a:endParaRPr>
          </a:p>
        </p:txBody>
      </p:sp>
      <p:sp>
        <p:nvSpPr>
          <p:cNvPr id="11" name="Szabadkézi sokszög 10"/>
          <p:cNvSpPr>
            <a:spLocks/>
          </p:cNvSpPr>
          <p:nvPr/>
        </p:nvSpPr>
        <p:spPr bwMode="auto">
          <a:xfrm flipV="1">
            <a:off x="4381500" y="621982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68580" tIns="34290" rIns="68580" bIns="34290" rtlCol="0" anchor="t" compatLnSpc="1"/>
          <a:lstStyle/>
          <a:p>
            <a:pPr marL="0" algn="l" rtl="0" eaLnBrk="1" latinLnBrk="0" hangingPunct="1"/>
            <a:endParaRPr kumimoji="0" lang="hu-HU" sz="1350" noProof="0" dirty="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Csoport 24"/>
          <p:cNvGrpSpPr/>
          <p:nvPr/>
        </p:nvGrpSpPr>
        <p:grpSpPr>
          <a:xfrm>
            <a:off x="-21771" y="-7144"/>
            <a:ext cx="9180548" cy="6879658"/>
            <a:chOff x="0" y="-21658"/>
            <a:chExt cx="12240731" cy="6879658"/>
          </a:xfrm>
        </p:grpSpPr>
        <p:sp>
          <p:nvSpPr>
            <p:cNvPr id="26" name="Téglalap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hu-HU" sz="1350" noProof="0" dirty="0"/>
            </a:p>
          </p:txBody>
        </p:sp>
        <p:grpSp>
          <p:nvGrpSpPr>
            <p:cNvPr id="27" name="Csoport 26"/>
            <p:cNvGrpSpPr/>
            <p:nvPr/>
          </p:nvGrpSpPr>
          <p:grpSpPr>
            <a:xfrm>
              <a:off x="0" y="-21658"/>
              <a:ext cx="12240731" cy="1041400"/>
              <a:chOff x="-25356" y="-7144"/>
              <a:chExt cx="12240731" cy="1041400"/>
            </a:xfrm>
          </p:grpSpPr>
          <p:sp>
            <p:nvSpPr>
              <p:cNvPr id="28" name="Szabadkézi sokszög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hu-HU" sz="1350" noProof="0" dirty="0">
                  <a:solidFill>
                    <a:schemeClr val="tx1"/>
                  </a:solidFill>
                  <a:latin typeface="+mn-lt"/>
                  <a:ea typeface="+mn-ea"/>
                  <a:cs typeface="+mn-cs"/>
                </a:endParaRPr>
              </a:p>
            </p:txBody>
          </p:sp>
          <p:sp>
            <p:nvSpPr>
              <p:cNvPr id="29" name="Szabadkézi sokszög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hu-HU" sz="1350" noProof="0" dirty="0">
                  <a:solidFill>
                    <a:schemeClr val="tx1"/>
                  </a:solidFill>
                  <a:latin typeface="+mn-lt"/>
                  <a:ea typeface="+mn-ea"/>
                  <a:cs typeface="+mn-cs"/>
                </a:endParaRPr>
              </a:p>
            </p:txBody>
          </p:sp>
          <p:grpSp>
            <p:nvGrpSpPr>
              <p:cNvPr id="31" name="Csoport 30"/>
              <p:cNvGrpSpPr/>
              <p:nvPr/>
            </p:nvGrpSpPr>
            <p:grpSpPr>
              <a:xfrm>
                <a:off x="-25356" y="202408"/>
                <a:ext cx="12240731" cy="649224"/>
                <a:chOff x="-19045" y="216550"/>
                <a:chExt cx="9180548" cy="649224"/>
              </a:xfrm>
            </p:grpSpPr>
            <p:sp>
              <p:nvSpPr>
                <p:cNvPr id="32" name="Szabadkézi sokszög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hu-HU" sz="1350" noProof="0" dirty="0"/>
                </a:p>
              </p:txBody>
            </p:sp>
            <p:sp>
              <p:nvSpPr>
                <p:cNvPr id="33" name="Szabadkézi sokszög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hu-HU" sz="1350" noProof="0" dirty="0"/>
                </a:p>
              </p:txBody>
            </p:sp>
          </p:grpSp>
        </p:grpSp>
      </p:grpSp>
      <p:sp>
        <p:nvSpPr>
          <p:cNvPr id="9" name="Cím helye 8"/>
          <p:cNvSpPr>
            <a:spLocks noGrp="1"/>
          </p:cNvSpPr>
          <p:nvPr>
            <p:ph type="title"/>
          </p:nvPr>
        </p:nvSpPr>
        <p:spPr>
          <a:xfrm>
            <a:off x="457200" y="704088"/>
            <a:ext cx="8229600" cy="1143000"/>
          </a:xfrm>
          <a:prstGeom prst="rect">
            <a:avLst/>
          </a:prstGeom>
        </p:spPr>
        <p:txBody>
          <a:bodyPr vert="horz" lIns="0" rIns="0" bIns="0" rtlCol="0" anchor="b">
            <a:normAutofit/>
          </a:bodyPr>
          <a:lstStyle/>
          <a:p>
            <a:pPr rtl="0"/>
            <a:r>
              <a:rPr lang="hu-HU" noProof="0" dirty="0" smtClean="0"/>
              <a:t>Mintacím szerkesztése</a:t>
            </a:r>
            <a:endParaRPr kumimoji="0" lang="hu-HU" noProof="0" dirty="0"/>
          </a:p>
        </p:txBody>
      </p:sp>
      <p:sp>
        <p:nvSpPr>
          <p:cNvPr id="30" name="Szöveg helye 29"/>
          <p:cNvSpPr>
            <a:spLocks noGrp="1"/>
          </p:cNvSpPr>
          <p:nvPr>
            <p:ph type="body" idx="1"/>
          </p:nvPr>
        </p:nvSpPr>
        <p:spPr>
          <a:xfrm>
            <a:off x="457200" y="1935480"/>
            <a:ext cx="8229600" cy="4389120"/>
          </a:xfrm>
          <a:prstGeom prst="rect">
            <a:avLst/>
          </a:prstGeom>
        </p:spPr>
        <p:txBody>
          <a:bodyPr vert="horz" rtlCol="0">
            <a:normAutofit/>
          </a:bodyPr>
          <a:lstStyle/>
          <a:p>
            <a:pPr lvl="0" rtl="0" eaLnBrk="1" latinLnBrk="0" hangingPunct="1"/>
            <a:r>
              <a:rPr lang="hu-HU" noProof="0" dirty="0" smtClean="0"/>
              <a:t>Mintaszöveg szerkesztése</a:t>
            </a:r>
          </a:p>
          <a:p>
            <a:pPr lvl="1" rtl="0" eaLnBrk="1" latinLnBrk="0" hangingPunct="1"/>
            <a:r>
              <a:rPr lang="hu-HU" noProof="0" dirty="0" smtClean="0"/>
              <a:t>Második szint</a:t>
            </a:r>
          </a:p>
          <a:p>
            <a:pPr lvl="2" rtl="0" eaLnBrk="1" latinLnBrk="0" hangingPunct="1"/>
            <a:r>
              <a:rPr lang="hu-HU" noProof="0" dirty="0" smtClean="0"/>
              <a:t>Harmadik szint</a:t>
            </a:r>
          </a:p>
          <a:p>
            <a:pPr lvl="3" rtl="0" eaLnBrk="1" latinLnBrk="0" hangingPunct="1"/>
            <a:r>
              <a:rPr lang="hu-HU" noProof="0" dirty="0" smtClean="0"/>
              <a:t>Negyedik szint</a:t>
            </a:r>
          </a:p>
          <a:p>
            <a:pPr lvl="4" rtl="0" eaLnBrk="1" latinLnBrk="0" hangingPunct="1"/>
            <a:r>
              <a:rPr lang="hu-HU" noProof="0" dirty="0" smtClean="0"/>
              <a:t>Ötödik szint</a:t>
            </a:r>
            <a:endParaRPr lang="hu-HU" noProof="0" dirty="0"/>
          </a:p>
        </p:txBody>
      </p:sp>
      <p:sp>
        <p:nvSpPr>
          <p:cNvPr id="10" name="Dátum helye 9"/>
          <p:cNvSpPr>
            <a:spLocks noGrp="1"/>
          </p:cNvSpPr>
          <p:nvPr>
            <p:ph type="dt" sz="half" idx="2"/>
          </p:nvPr>
        </p:nvSpPr>
        <p:spPr>
          <a:xfrm>
            <a:off x="457200" y="6356352"/>
            <a:ext cx="2133600" cy="365125"/>
          </a:xfrm>
          <a:prstGeom prst="rect">
            <a:avLst/>
          </a:prstGeom>
        </p:spPr>
        <p:txBody>
          <a:bodyPr vert="horz" lIns="0" tIns="0" rIns="0" bIns="0" rtlCol="0" anchor="b"/>
          <a:lstStyle>
            <a:lvl1pPr algn="l" eaLnBrk="1" latinLnBrk="0" hangingPunct="1">
              <a:defRPr kumimoji="0" sz="825">
                <a:solidFill>
                  <a:schemeClr val="tx1"/>
                </a:solidFill>
              </a:defRPr>
            </a:lvl1pPr>
          </a:lstStyle>
          <a:p>
            <a:pPr rtl="0"/>
            <a:fld id="{8698CDB3-5060-4291-8835-D90FE7DE64CA}" type="datetime1">
              <a:rPr lang="hu-HU" noProof="0" smtClean="0"/>
              <a:t>2025.03.11.</a:t>
            </a:fld>
            <a:endParaRPr lang="hu-HU" noProof="0" dirty="0"/>
          </a:p>
        </p:txBody>
      </p:sp>
      <p:sp>
        <p:nvSpPr>
          <p:cNvPr id="22" name="Élőláb helye 21"/>
          <p:cNvSpPr>
            <a:spLocks noGrp="1"/>
          </p:cNvSpPr>
          <p:nvPr>
            <p:ph type="ftr" sz="quarter" idx="3"/>
          </p:nvPr>
        </p:nvSpPr>
        <p:spPr>
          <a:xfrm>
            <a:off x="2667000" y="6356352"/>
            <a:ext cx="3352800" cy="365125"/>
          </a:xfrm>
          <a:prstGeom prst="rect">
            <a:avLst/>
          </a:prstGeom>
        </p:spPr>
        <p:txBody>
          <a:bodyPr vert="horz" lIns="0" tIns="0" rIns="0" bIns="0" rtlCol="0" anchor="b"/>
          <a:lstStyle>
            <a:lvl1pPr algn="l" eaLnBrk="1" latinLnBrk="0" hangingPunct="1">
              <a:defRPr kumimoji="0" sz="825">
                <a:solidFill>
                  <a:schemeClr val="tx1"/>
                </a:solidFill>
              </a:defRPr>
            </a:lvl1pPr>
          </a:lstStyle>
          <a:p>
            <a:pPr rtl="0"/>
            <a:r>
              <a:rPr lang="hu-HU" noProof="0" dirty="0" smtClean="0"/>
              <a:t>Élőláb beszúrása</a:t>
            </a:r>
            <a:endParaRPr lang="hu-HU" noProof="0" dirty="0"/>
          </a:p>
        </p:txBody>
      </p:sp>
      <p:sp>
        <p:nvSpPr>
          <p:cNvPr id="18" name="Dia számának helye 17"/>
          <p:cNvSpPr>
            <a:spLocks noGrp="1"/>
          </p:cNvSpPr>
          <p:nvPr>
            <p:ph type="sldNum" sz="quarter" idx="4"/>
          </p:nvPr>
        </p:nvSpPr>
        <p:spPr>
          <a:xfrm>
            <a:off x="7924800" y="6356352"/>
            <a:ext cx="762000" cy="365125"/>
          </a:xfrm>
          <a:prstGeom prst="rect">
            <a:avLst/>
          </a:prstGeom>
        </p:spPr>
        <p:txBody>
          <a:bodyPr vert="horz" lIns="0" tIns="0" rIns="0" bIns="0" rtlCol="0" anchor="b"/>
          <a:lstStyle>
            <a:lvl1pPr algn="r" eaLnBrk="1" latinLnBrk="0" hangingPunct="1">
              <a:defRPr kumimoji="0" sz="825">
                <a:solidFill>
                  <a:schemeClr val="tx1"/>
                </a:solidFill>
              </a:defRPr>
            </a:lvl1pPr>
          </a:lstStyle>
          <a:p>
            <a:pPr rtl="0"/>
            <a:fld id="{401CF334-2D5C-4859-84A6-CA7E6E43FAEB}" type="slidenum">
              <a:rPr lang="hu-HU" noProof="0" smtClean="0"/>
              <a:pPr/>
              <a:t>‹#›</a:t>
            </a:fld>
            <a:endParaRPr lang="hu-HU" noProof="0"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rtl="0" eaLnBrk="1" latinLnBrk="0" hangingPunct="1">
        <a:spcBef>
          <a:spcPct val="0"/>
        </a:spcBef>
        <a:buNone/>
        <a:defRPr kumimoji="0" sz="3750" b="0" kern="1200">
          <a:ln>
            <a:noFill/>
          </a:ln>
          <a:solidFill>
            <a:schemeClr val="tx2"/>
          </a:solidFill>
          <a:effectLst/>
          <a:latin typeface="+mj-lt"/>
          <a:ea typeface="+mj-ea"/>
          <a:cs typeface="+mj-cs"/>
        </a:defRPr>
      </a:lvl1pPr>
    </p:titleStyle>
    <p:bodyStyle>
      <a:lvl1pPr marL="205740" indent="-205740" algn="l" rtl="0" eaLnBrk="1" latinLnBrk="0" hangingPunct="1">
        <a:spcBef>
          <a:spcPct val="20000"/>
        </a:spcBef>
        <a:buClr>
          <a:schemeClr val="accent3">
            <a:lumMod val="50000"/>
          </a:schemeClr>
        </a:buClr>
        <a:buSzPct val="95000"/>
        <a:buFont typeface="Wingdings 2"/>
        <a:buChar char=""/>
        <a:defRPr kumimoji="0" sz="1950" kern="1200">
          <a:solidFill>
            <a:schemeClr val="tx1"/>
          </a:solidFill>
          <a:latin typeface="+mn-lt"/>
          <a:ea typeface="+mn-ea"/>
          <a:cs typeface="+mn-cs"/>
        </a:defRPr>
      </a:lvl1pPr>
      <a:lvl2pPr marL="480060" indent="-185166" algn="l" rtl="0" eaLnBrk="1" latinLnBrk="0" hangingPunct="1">
        <a:spcBef>
          <a:spcPct val="20000"/>
        </a:spcBef>
        <a:buClr>
          <a:schemeClr val="accent1">
            <a:lumMod val="50000"/>
          </a:schemeClr>
        </a:buClr>
        <a:buSzPct val="85000"/>
        <a:buFont typeface="Wingdings 2"/>
        <a:buChar char=""/>
        <a:defRPr kumimoji="0" sz="1800" kern="1200">
          <a:solidFill>
            <a:schemeClr val="tx1"/>
          </a:solidFill>
          <a:latin typeface="+mn-lt"/>
          <a:ea typeface="+mn-ea"/>
          <a:cs typeface="+mn-cs"/>
        </a:defRPr>
      </a:lvl2pPr>
      <a:lvl3pPr marL="685800" indent="-185166" algn="l" rtl="0" eaLnBrk="1" latinLnBrk="0" hangingPunct="1">
        <a:spcBef>
          <a:spcPct val="20000"/>
        </a:spcBef>
        <a:buClr>
          <a:schemeClr val="accent2">
            <a:lumMod val="50000"/>
          </a:schemeClr>
        </a:buClr>
        <a:buSzPct val="70000"/>
        <a:buFont typeface="Wingdings 2"/>
        <a:buChar char=""/>
        <a:defRPr kumimoji="0" sz="1575" kern="1200">
          <a:solidFill>
            <a:schemeClr val="tx1"/>
          </a:solidFill>
          <a:latin typeface="+mn-lt"/>
          <a:ea typeface="+mn-ea"/>
          <a:cs typeface="+mn-cs"/>
        </a:defRPr>
      </a:lvl3pPr>
      <a:lvl4pPr marL="891540" indent="-157734" algn="l" rtl="0" eaLnBrk="1" latinLnBrk="0" hangingPunct="1">
        <a:spcBef>
          <a:spcPct val="20000"/>
        </a:spcBef>
        <a:buClr>
          <a:schemeClr val="accent3">
            <a:lumMod val="50000"/>
          </a:schemeClr>
        </a:buClr>
        <a:buSzPct val="65000"/>
        <a:buFont typeface="Wingdings 2"/>
        <a:buChar char=""/>
        <a:defRPr kumimoji="0" sz="1500" kern="1200">
          <a:solidFill>
            <a:schemeClr val="tx1"/>
          </a:solidFill>
          <a:latin typeface="+mn-lt"/>
          <a:ea typeface="+mn-ea"/>
          <a:cs typeface="+mn-cs"/>
        </a:defRPr>
      </a:lvl4pPr>
      <a:lvl5pPr marL="1097280" indent="-157734" algn="l" rtl="0" eaLnBrk="1" latinLnBrk="0" hangingPunct="1">
        <a:spcBef>
          <a:spcPct val="20000"/>
        </a:spcBef>
        <a:buClr>
          <a:schemeClr val="accent4">
            <a:lumMod val="75000"/>
          </a:schemeClr>
        </a:buClr>
        <a:buSzPct val="65000"/>
        <a:buFont typeface="Wingdings 2"/>
        <a:buChar char=""/>
        <a:defRPr kumimoji="0" sz="1500" kern="1200">
          <a:solidFill>
            <a:schemeClr val="tx1"/>
          </a:solidFill>
          <a:latin typeface="+mn-lt"/>
          <a:ea typeface="+mn-ea"/>
          <a:cs typeface="+mn-cs"/>
        </a:defRPr>
      </a:lvl5pPr>
      <a:lvl6pPr marL="1303020" indent="-157734" algn="l" rtl="0" eaLnBrk="1" latinLnBrk="0" hangingPunct="1">
        <a:spcBef>
          <a:spcPct val="20000"/>
        </a:spcBef>
        <a:buClr>
          <a:schemeClr val="accent5">
            <a:lumMod val="50000"/>
          </a:schemeClr>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lumMod val="75000"/>
          </a:schemeClr>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714500" indent="0" algn="l" rtl="0" eaLnBrk="1" latinLnBrk="0" hangingPunct="1">
        <a:spcBef>
          <a:spcPct val="20000"/>
        </a:spcBef>
        <a:buClr>
          <a:schemeClr val="tx2"/>
        </a:buClr>
        <a:buFontTx/>
        <a:buNone/>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mailto:sztruhar.imre@ktdt.h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3.jp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5" y="3400567"/>
            <a:ext cx="4193494" cy="2795662"/>
          </a:xfrm>
          <a:prstGeom prst="rect">
            <a:avLst/>
          </a:prstGeom>
        </p:spPr>
      </p:pic>
      <p:sp>
        <p:nvSpPr>
          <p:cNvPr id="4" name="Cím 3"/>
          <p:cNvSpPr>
            <a:spLocks noGrp="1"/>
          </p:cNvSpPr>
          <p:nvPr>
            <p:ph type="ctrTitle"/>
          </p:nvPr>
        </p:nvSpPr>
        <p:spPr>
          <a:xfrm>
            <a:off x="449362" y="2122131"/>
            <a:ext cx="8325395" cy="2018081"/>
          </a:xfrm>
        </p:spPr>
        <p:txBody>
          <a:bodyPr rtlCol="0">
            <a:normAutofit fontScale="90000"/>
          </a:bodyPr>
          <a:lstStyle/>
          <a:p>
            <a:pPr algn="ctr"/>
            <a:r>
              <a:rPr lang="hu-HU" sz="4900" dirty="0" smtClean="0">
                <a:latin typeface="+mn-lt"/>
              </a:rPr>
              <a:t>Jelentős termékdíj és EPR változások</a:t>
            </a:r>
            <a:r>
              <a:rPr lang="hu-HU" sz="3600" dirty="0" smtClean="0">
                <a:latin typeface="+mn-lt"/>
              </a:rPr>
              <a:t/>
            </a:r>
            <a:br>
              <a:rPr lang="hu-HU" sz="3600" dirty="0" smtClean="0">
                <a:latin typeface="+mn-lt"/>
              </a:rPr>
            </a:br>
            <a:r>
              <a:rPr lang="hu-HU" dirty="0">
                <a:latin typeface="+mn-lt"/>
              </a:rPr>
              <a:t/>
            </a:r>
            <a:br>
              <a:rPr lang="hu-HU" dirty="0">
                <a:latin typeface="+mn-lt"/>
              </a:rPr>
            </a:br>
            <a:endParaRPr lang="hu-HU" sz="2000" dirty="0">
              <a:latin typeface="+mn-lt"/>
            </a:endParaRPr>
          </a:p>
        </p:txBody>
      </p:sp>
      <p:sp>
        <p:nvSpPr>
          <p:cNvPr id="5" name="Alcím 4"/>
          <p:cNvSpPr>
            <a:spLocks noGrp="1"/>
          </p:cNvSpPr>
          <p:nvPr>
            <p:ph type="subTitle" idx="1"/>
          </p:nvPr>
        </p:nvSpPr>
        <p:spPr>
          <a:xfrm>
            <a:off x="567799" y="3669158"/>
            <a:ext cx="8206958" cy="2527071"/>
          </a:xfrm>
        </p:spPr>
        <p:txBody>
          <a:bodyPr rtlCol="0"/>
          <a:lstStyle/>
          <a:p>
            <a:pPr rtl="0"/>
            <a:r>
              <a:rPr lang="hu-HU" sz="3200" b="1" dirty="0" smtClean="0"/>
              <a:t>Green Tax Service Kft.</a:t>
            </a:r>
          </a:p>
          <a:p>
            <a:pPr rtl="0"/>
            <a:r>
              <a:rPr lang="hu-HU" sz="3200" b="1" dirty="0" smtClean="0"/>
              <a:t>Sztruhár Imre</a:t>
            </a:r>
          </a:p>
          <a:p>
            <a:r>
              <a:rPr lang="hu-HU" sz="2400" b="1" spc="-50" dirty="0" smtClean="0">
                <a:solidFill>
                  <a:schemeClr val="bg1">
                    <a:lumMod val="65000"/>
                  </a:schemeClr>
                </a:solidFill>
                <a:cs typeface="Times New Roman" panose="02020603050405020304" pitchFamily="18" charset="0"/>
                <a:hlinkClick r:id="rId4"/>
              </a:rPr>
              <a:t>sztruhar.imre@ktdt.hu</a:t>
            </a:r>
            <a:endParaRPr lang="hu-HU" sz="2400" b="1" spc="-50" dirty="0" smtClean="0">
              <a:solidFill>
                <a:schemeClr val="bg1">
                  <a:lumMod val="65000"/>
                </a:schemeClr>
              </a:solidFill>
              <a:cs typeface="Times New Roman" panose="02020603050405020304" pitchFamily="18" charset="0"/>
            </a:endParaRPr>
          </a:p>
          <a:p>
            <a:r>
              <a:rPr lang="hu-HU" sz="2400" b="1" dirty="0" smtClean="0"/>
              <a:t>0620/585-9648</a:t>
            </a:r>
            <a:endParaRPr lang="hu-HU" sz="2400" b="1" dirty="0"/>
          </a:p>
          <a:p>
            <a:pPr rtl="0"/>
            <a:endParaRPr lang="hu-HU" sz="3200" b="1" dirty="0"/>
          </a:p>
        </p:txBody>
      </p:sp>
      <p:pic>
        <p:nvPicPr>
          <p:cNvPr id="6" name="Kép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853" y="5687239"/>
            <a:ext cx="2273341" cy="509521"/>
          </a:xfrm>
          <a:prstGeom prst="rect">
            <a:avLst/>
          </a:prstGeom>
        </p:spPr>
      </p:pic>
    </p:spTree>
    <p:extLst>
      <p:ext uri="{BB962C8B-B14F-4D97-AF65-F5344CB8AC3E}">
        <p14:creationId xmlns:p14="http://schemas.microsoft.com/office/powerpoint/2010/main" val="360861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53255" y="624262"/>
            <a:ext cx="9117874" cy="1021657"/>
          </a:xfrm>
        </p:spPr>
        <p:txBody>
          <a:bodyPr>
            <a:normAutofit/>
          </a:bodyPr>
          <a:lstStyle/>
          <a:p>
            <a:pPr algn="ctr"/>
            <a:r>
              <a:rPr lang="hu-HU" sz="2800" b="1" dirty="0">
                <a:latin typeface="+mn-lt"/>
              </a:rPr>
              <a:t>Nyilvántartási és adatszolgáltatási </a:t>
            </a:r>
            <a:r>
              <a:rPr lang="hu-HU" sz="2800" b="1" dirty="0" smtClean="0">
                <a:latin typeface="+mn-lt"/>
              </a:rPr>
              <a:t>kötelezettség</a:t>
            </a:r>
            <a:br>
              <a:rPr lang="hu-HU" sz="2800" b="1" dirty="0" smtClean="0">
                <a:latin typeface="+mn-lt"/>
              </a:rPr>
            </a:br>
            <a:endParaRPr lang="hu-HU" altLang="hu-HU" sz="2800" b="1" dirty="0">
              <a:latin typeface="+mn-lt"/>
            </a:endParaRPr>
          </a:p>
        </p:txBody>
      </p:sp>
      <p:sp>
        <p:nvSpPr>
          <p:cNvPr id="10" name="Rectangle 3"/>
          <p:cNvSpPr>
            <a:spLocks noGrp="1" noChangeArrowheads="1"/>
          </p:cNvSpPr>
          <p:nvPr>
            <p:ph idx="1"/>
          </p:nvPr>
        </p:nvSpPr>
        <p:spPr>
          <a:xfrm>
            <a:off x="444136" y="1793967"/>
            <a:ext cx="8299269" cy="4537164"/>
          </a:xfrm>
        </p:spPr>
        <p:txBody>
          <a:bodyPr rtlCol="0">
            <a:normAutofit/>
          </a:bodyPr>
          <a:lstStyle/>
          <a:p>
            <a:pPr algn="just">
              <a:buFont typeface="Arial" panose="020B0604020202020204" pitchFamily="34" charset="0"/>
              <a:buChar char="•"/>
            </a:pPr>
            <a:r>
              <a:rPr lang="hu-HU" sz="2000" dirty="0"/>
              <a:t>A gyártó vagy a meghatalmazott a körforgásos termékkel végzett tevékenységének megkezdését megelőzően kérelmezi az országos hulladékgazdálkodási hatóságnál a nyilvántartásba </a:t>
            </a:r>
            <a:r>
              <a:rPr lang="hu-HU" sz="2000" dirty="0" smtClean="0"/>
              <a:t>vételét.</a:t>
            </a:r>
          </a:p>
          <a:p>
            <a:pPr algn="just">
              <a:buFont typeface="Arial" panose="020B0604020202020204" pitchFamily="34" charset="0"/>
              <a:buChar char="•"/>
            </a:pPr>
            <a:r>
              <a:rPr lang="hu-HU" sz="2000" dirty="0"/>
              <a:t>Az országos hulladékgazdálkodási hatóság a gyártót 15 napon belül nyilvántartásba veszi</a:t>
            </a:r>
            <a:r>
              <a:rPr lang="hu-HU" sz="2000" dirty="0" smtClean="0"/>
              <a:t>, </a:t>
            </a:r>
            <a:r>
              <a:rPr lang="hu-HU" sz="2000" dirty="0"/>
              <a:t>amennyiben nincs szükség hiánypótlásra felhívásra. </a:t>
            </a:r>
            <a:endParaRPr lang="hu-HU" sz="2000" dirty="0" smtClean="0"/>
          </a:p>
          <a:p>
            <a:pPr algn="just">
              <a:buFont typeface="Arial" panose="020B0604020202020204" pitchFamily="34" charset="0"/>
              <a:buChar char="•"/>
            </a:pPr>
            <a:r>
              <a:rPr lang="hu-HU" altLang="hu-HU" sz="2000" dirty="0"/>
              <a:t>KF kód szerinti nyilvántartást kell </a:t>
            </a:r>
            <a:r>
              <a:rPr lang="hu-HU" altLang="hu-HU" sz="2000" dirty="0" smtClean="0"/>
              <a:t>vezetnie</a:t>
            </a:r>
          </a:p>
          <a:p>
            <a:pPr algn="just">
              <a:buFont typeface="Arial" panose="020B0604020202020204" pitchFamily="34" charset="0"/>
              <a:buChar char="•"/>
            </a:pPr>
            <a:r>
              <a:rPr lang="hu-HU" altLang="hu-HU" sz="2000" dirty="0"/>
              <a:t>A nyilvántartások adatairól negyedévente, a tárgynegyedévet követő hónap 20. napjáig az országos hulladékgazdálkodási hatóság részére adatot szolgáltat.  </a:t>
            </a:r>
            <a:endParaRPr lang="hu-HU" altLang="hu-HU" sz="2000" dirty="0" smtClean="0"/>
          </a:p>
          <a:p>
            <a:pPr algn="just">
              <a:buFont typeface="Arial" panose="020B0604020202020204" pitchFamily="34" charset="0"/>
              <a:buChar char="•"/>
            </a:pPr>
            <a:r>
              <a:rPr lang="hu-HU" altLang="hu-HU" sz="2000" dirty="0"/>
              <a:t>Az országos hulladékgazdálkodási hatóság a gyártó nyilvántartásának adatait a MOHU </a:t>
            </a:r>
            <a:r>
              <a:rPr lang="hu-HU" altLang="hu-HU" sz="2000" dirty="0" err="1"/>
              <a:t>Zrt</a:t>
            </a:r>
            <a:r>
              <a:rPr lang="hu-HU" altLang="hu-HU" sz="2000" dirty="0"/>
              <a:t>. részére átadja a tárgynegyedévet követő hónap 25. napjáig.</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29407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04272" y="738325"/>
            <a:ext cx="8551818" cy="5843450"/>
          </a:xfrm>
        </p:spPr>
        <p:txBody>
          <a:bodyPr>
            <a:normAutofit fontScale="92500" lnSpcReduction="10000"/>
          </a:bodyPr>
          <a:lstStyle/>
          <a:p>
            <a:pPr marL="0" indent="0" algn="ctr">
              <a:buNone/>
            </a:pPr>
            <a:r>
              <a:rPr lang="hu-HU" sz="2600" b="1" i="1" dirty="0" smtClean="0"/>
              <a:t>Nyilatkozat</a:t>
            </a:r>
          </a:p>
          <a:p>
            <a:pPr marL="0" indent="0" algn="ctr">
              <a:buNone/>
            </a:pPr>
            <a:endParaRPr lang="hu-HU" b="1" dirty="0"/>
          </a:p>
          <a:p>
            <a:pPr marL="0" indent="0" algn="just">
              <a:buNone/>
            </a:pPr>
            <a:r>
              <a:rPr lang="hu-HU" i="1" dirty="0"/>
              <a:t>A GREEN TAX SERVICE Kft. kijelenti, hogy a tájékoztató összeállítását a termékdíjra és a kiterjesztett gyártói felelősségi rendszerre vonatkozó jogszabályok szerinti előírásoknak megfelelően teljesítette. A mindenkor elvárható gondossággal és körültekintéssel, a szakmai standardok betartása szerint járt el</a:t>
            </a:r>
            <a:r>
              <a:rPr lang="hu-HU" i="1" dirty="0" smtClean="0"/>
              <a:t>.</a:t>
            </a:r>
            <a:endParaRPr lang="hu-HU" dirty="0"/>
          </a:p>
          <a:p>
            <a:pPr marL="0" indent="0" algn="just">
              <a:buNone/>
            </a:pPr>
            <a:r>
              <a:rPr lang="hu-HU" i="1" dirty="0"/>
              <a:t>Jelen összefoglaló nem tartalmazza a teljes termékdíj törvény és annak végrehajtási rendeletében, illetve a kiterjesztett gyártói felelősségi kormányrendelet által előírt szabályozást. Célja nem </a:t>
            </a:r>
            <a:r>
              <a:rPr lang="hu-HU" i="1"/>
              <a:t>a </a:t>
            </a:r>
            <a:r>
              <a:rPr lang="hu-HU" i="1" smtClean="0"/>
              <a:t>teljeskörűség </a:t>
            </a:r>
            <a:r>
              <a:rPr lang="hu-HU" i="1" dirty="0"/>
              <a:t>és a jogi normák hivatkozásainak pontos idézése, hanem gyakorlati iránymutatást tartalmaz, melynek elsődleges célja, hogy az összefoglaló közérthető legyen</a:t>
            </a:r>
            <a:r>
              <a:rPr lang="hu-HU" i="1" dirty="0" smtClean="0"/>
              <a:t>. A prezentáció a jogalkotó által kiadott állásfoglalásokkal együtt értelmezendő.</a:t>
            </a:r>
            <a:endParaRPr lang="hu-HU" dirty="0"/>
          </a:p>
          <a:p>
            <a:pPr marL="0" indent="0">
              <a:buNone/>
            </a:pPr>
            <a:r>
              <a:rPr lang="hu-HU" i="1" dirty="0"/>
              <a:t>A GREEN TAX SERVICE Kft. tájékoztatja az olvasót, hogy a jelen összefoglalóban leírt megállapítások, vélemények, javaslatok jogalkalmazói értelmezését, gyakorlatát és szakmai véleményét tükrözi, melyek szakmai véleménynek, ajánlásnak, iránymutatásnak minősülnek, de jogi kötőerővel a jelen összefoglalóban foglaltak nem rendelkeznek. A GREEN TAX SERVICE Kft. az esetleges hibákért, hiányosságokért a felelősségét kizárja.</a:t>
            </a:r>
            <a:endParaRPr lang="hu-HU" dirty="0"/>
          </a:p>
          <a:p>
            <a:pPr marL="0" indent="0" algn="just">
              <a:buNone/>
            </a:pPr>
            <a:r>
              <a:rPr lang="hu-HU" i="1" dirty="0"/>
              <a:t>A GREEN TAX SERVICE Kft. nem rendelkezik hatáskörrel a jogszabályok értelmezésére, a jelen összefoglalóban foglaltak szakmai véleménynek minősülnek, melyek egy esetleges jogvitában a bíróságokat, hatóságokat nem köti.</a:t>
            </a:r>
            <a:endParaRPr lang="hu-HU" dirty="0"/>
          </a:p>
          <a:p>
            <a:pPr marL="0" indent="0" algn="just">
              <a:buNone/>
            </a:pPr>
            <a:endParaRPr lang="hu-HU" sz="20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91737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53255" y="624262"/>
            <a:ext cx="9117874" cy="1021657"/>
          </a:xfrm>
        </p:spPr>
        <p:txBody>
          <a:bodyPr>
            <a:normAutofit/>
          </a:bodyPr>
          <a:lstStyle/>
          <a:p>
            <a:pPr algn="ctr"/>
            <a:r>
              <a:rPr lang="hu-HU" sz="2800" b="1" dirty="0">
                <a:latin typeface="+mn-lt"/>
              </a:rPr>
              <a:t>Feltüntetési </a:t>
            </a:r>
            <a:r>
              <a:rPr lang="hu-HU" sz="2800" b="1" dirty="0" smtClean="0">
                <a:latin typeface="+mn-lt"/>
              </a:rPr>
              <a:t>kötelezettség </a:t>
            </a:r>
            <a:br>
              <a:rPr lang="hu-HU" sz="2800" b="1" dirty="0" smtClean="0">
                <a:latin typeface="+mn-lt"/>
              </a:rPr>
            </a:br>
            <a:endParaRPr lang="hu-HU" altLang="hu-HU" sz="2800" b="1" dirty="0">
              <a:latin typeface="+mn-lt"/>
            </a:endParaRPr>
          </a:p>
        </p:txBody>
      </p:sp>
      <p:sp>
        <p:nvSpPr>
          <p:cNvPr id="10" name="Rectangle 3"/>
          <p:cNvSpPr>
            <a:spLocks noGrp="1" noChangeArrowheads="1"/>
          </p:cNvSpPr>
          <p:nvPr>
            <p:ph idx="1"/>
          </p:nvPr>
        </p:nvSpPr>
        <p:spPr>
          <a:xfrm>
            <a:off x="560444" y="2037806"/>
            <a:ext cx="7890476" cy="4145279"/>
          </a:xfrm>
        </p:spPr>
        <p:txBody>
          <a:bodyPr rtlCol="0">
            <a:normAutofit lnSpcReduction="10000"/>
          </a:bodyPr>
          <a:lstStyle/>
          <a:p>
            <a:pPr>
              <a:buFont typeface="Arial" panose="020B0604020202020204" pitchFamily="34" charset="0"/>
              <a:buChar char="•"/>
              <a:defRPr/>
            </a:pPr>
            <a:r>
              <a:rPr lang="hu-HU" altLang="hu-HU" sz="1900" dirty="0"/>
              <a:t>A körforgásos termék forgalomba hozataláról szóló számlán, vagy számla hiányában a forgalomba hozatalt bizonyító okiraton feltünteti a következő szöveget: </a:t>
            </a:r>
            <a:r>
              <a:rPr lang="hu-HU" altLang="hu-HU" sz="1900" b="1" dirty="0"/>
              <a:t>„ A kiterjesztett gyártói felelősségi díj megfizetése az eladót terheli</a:t>
            </a:r>
            <a:r>
              <a:rPr lang="hu-HU" altLang="hu-HU" sz="1900" b="1" dirty="0" smtClean="0"/>
              <a:t>.”</a:t>
            </a:r>
          </a:p>
          <a:p>
            <a:pPr>
              <a:buFont typeface="Arial" panose="020B0604020202020204" pitchFamily="34" charset="0"/>
              <a:buChar char="•"/>
              <a:defRPr/>
            </a:pPr>
            <a:endParaRPr lang="hu-HU" altLang="hu-HU" sz="1900" b="1" i="1" dirty="0" smtClean="0"/>
          </a:p>
          <a:p>
            <a:r>
              <a:rPr lang="hu-HU" sz="1900" dirty="0"/>
              <a:t>Nyilatkozat esetén: a nyilatkozat iktatási számának megjelölésével – feltünteti, hogy </a:t>
            </a:r>
            <a:r>
              <a:rPr lang="hu-HU" sz="1900" b="1" dirty="0"/>
              <a:t>a kiterjesztett gyártói felelősségi díj a vevő nyilatkozata alapján nem került megfizetésre</a:t>
            </a:r>
            <a:r>
              <a:rPr lang="hu-HU" sz="1900" dirty="0" smtClean="0"/>
              <a:t>.</a:t>
            </a:r>
          </a:p>
          <a:p>
            <a:endParaRPr lang="hu-HU" sz="1900" dirty="0"/>
          </a:p>
          <a:p>
            <a:r>
              <a:rPr lang="hu-HU" sz="1900" dirty="0"/>
              <a:t>Átvállalása esetén: </a:t>
            </a:r>
            <a:r>
              <a:rPr lang="hu-HU" sz="1900" b="1" dirty="0"/>
              <a:t>a kiterjesztett gyártói felelősségi kötelezettség a vevőt terheli</a:t>
            </a:r>
            <a:r>
              <a:rPr lang="hu-HU" sz="1900" dirty="0"/>
              <a:t>. </a:t>
            </a:r>
            <a:endParaRPr lang="hu-HU" sz="1900" dirty="0" smtClean="0"/>
          </a:p>
          <a:p>
            <a:endParaRPr lang="hu-HU" sz="1900" dirty="0"/>
          </a:p>
          <a:p>
            <a:r>
              <a:rPr lang="hu-HU" sz="1900" dirty="0"/>
              <a:t>A körforgásos termék vevője által igényelt esetben: </a:t>
            </a:r>
            <a:r>
              <a:rPr lang="hu-HU" sz="1900" b="1" dirty="0"/>
              <a:t>„A kiterjesztett gyártói felelősségi díj megfizetésre került.”</a:t>
            </a:r>
            <a:endParaRPr lang="hu-HU" sz="1900" dirty="0"/>
          </a:p>
          <a:p>
            <a:pPr>
              <a:buFont typeface="Arial" panose="020B0604020202020204" pitchFamily="34" charset="0"/>
              <a:buChar char="•"/>
              <a:defRPr/>
            </a:pPr>
            <a:endParaRPr lang="hu-HU" altLang="hu-HU" sz="1800" b="1"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90006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64655" y="872845"/>
            <a:ext cx="9013371" cy="523220"/>
          </a:xfrm>
          <a:prstGeom prst="rect">
            <a:avLst/>
          </a:prstGeom>
        </p:spPr>
        <p:txBody>
          <a:bodyPr wrap="square">
            <a:spAutoFit/>
          </a:bodyPr>
          <a:lstStyle/>
          <a:p>
            <a:pPr algn="ctr"/>
            <a:r>
              <a:rPr lang="hu-HU" sz="2800" b="1" dirty="0" smtClean="0">
                <a:solidFill>
                  <a:schemeClr val="tx2"/>
                </a:solidFill>
                <a:ea typeface="+mj-ea"/>
                <a:cs typeface="+mj-cs"/>
              </a:rPr>
              <a:t>Termékdíj vs. EPR díj</a:t>
            </a:r>
            <a:endParaRPr lang="hu-HU" sz="2800" b="1" dirty="0">
              <a:solidFill>
                <a:schemeClr val="tx2"/>
              </a:solidFill>
              <a:ea typeface="+mj-ea"/>
              <a:cs typeface="+mj-cs"/>
            </a:endParaRPr>
          </a:p>
        </p:txBody>
      </p:sp>
      <p:graphicFrame>
        <p:nvGraphicFramePr>
          <p:cNvPr id="10" name="Táblázat 9"/>
          <p:cNvGraphicFramePr>
            <a:graphicFrameLocks noGrp="1"/>
          </p:cNvGraphicFramePr>
          <p:nvPr>
            <p:extLst>
              <p:ext uri="{D42A27DB-BD31-4B8C-83A1-F6EECF244321}">
                <p14:modId xmlns:p14="http://schemas.microsoft.com/office/powerpoint/2010/main" val="1755848601"/>
              </p:ext>
            </p:extLst>
          </p:nvPr>
        </p:nvGraphicFramePr>
        <p:xfrm>
          <a:off x="196734" y="1511914"/>
          <a:ext cx="8619902" cy="4581721"/>
        </p:xfrm>
        <a:graphic>
          <a:graphicData uri="http://schemas.openxmlformats.org/drawingml/2006/table">
            <a:tbl>
              <a:tblPr/>
              <a:tblGrid>
                <a:gridCol w="3212873">
                  <a:extLst>
                    <a:ext uri="{9D8B030D-6E8A-4147-A177-3AD203B41FA5}">
                      <a16:colId xmlns:a16="http://schemas.microsoft.com/office/drawing/2014/main" val="3101148653"/>
                    </a:ext>
                  </a:extLst>
                </a:gridCol>
                <a:gridCol w="1567254">
                  <a:extLst>
                    <a:ext uri="{9D8B030D-6E8A-4147-A177-3AD203B41FA5}">
                      <a16:colId xmlns:a16="http://schemas.microsoft.com/office/drawing/2014/main" val="3969612770"/>
                    </a:ext>
                  </a:extLst>
                </a:gridCol>
                <a:gridCol w="2037432">
                  <a:extLst>
                    <a:ext uri="{9D8B030D-6E8A-4147-A177-3AD203B41FA5}">
                      <a16:colId xmlns:a16="http://schemas.microsoft.com/office/drawing/2014/main" val="135241859"/>
                    </a:ext>
                  </a:extLst>
                </a:gridCol>
                <a:gridCol w="1802343">
                  <a:extLst>
                    <a:ext uri="{9D8B030D-6E8A-4147-A177-3AD203B41FA5}">
                      <a16:colId xmlns:a16="http://schemas.microsoft.com/office/drawing/2014/main" val="1004306746"/>
                    </a:ext>
                  </a:extLst>
                </a:gridCol>
              </a:tblGrid>
              <a:tr h="452681">
                <a:tc>
                  <a:txBody>
                    <a:bodyPr/>
                    <a:lstStyle/>
                    <a:p>
                      <a:pPr algn="ctr" rtl="0" fontAlgn="ctr"/>
                      <a:r>
                        <a:rPr lang="hu-HU" sz="1100" b="1" i="0" u="none" strike="noStrike" dirty="0">
                          <a:solidFill>
                            <a:srgbClr val="000000"/>
                          </a:solidFill>
                          <a:effectLst/>
                          <a:latin typeface="Calibri" panose="020F0502020204030204" pitchFamily="34" charset="0"/>
                          <a:cs typeface="Calibri" panose="020F0502020204030204" pitchFamily="34" charset="0"/>
                        </a:rPr>
                        <a:t>Díjkategória megnevezése</a:t>
                      </a:r>
                    </a:p>
                  </a:txBody>
                  <a:tcPr marL="6427" marR="6427" marT="6427" marB="0" anchor="ctr">
                    <a:lnL>
                      <a:noFill/>
                    </a:lnL>
                    <a:lnR>
                      <a:noFill/>
                    </a:lnR>
                    <a:lnT>
                      <a:noFill/>
                    </a:lnT>
                    <a:lnB>
                      <a:noFill/>
                    </a:lnB>
                    <a:solidFill>
                      <a:srgbClr val="C5DFB3"/>
                    </a:solidFill>
                  </a:tcPr>
                </a:tc>
                <a:tc>
                  <a:txBody>
                    <a:bodyPr/>
                    <a:lstStyle/>
                    <a:p>
                      <a:pPr algn="ctr" rtl="0" fontAlgn="ctr"/>
                      <a:r>
                        <a:rPr lang="hu-HU" sz="1100" b="1" i="0" u="none" strike="noStrike" dirty="0">
                          <a:solidFill>
                            <a:srgbClr val="000000"/>
                          </a:solidFill>
                          <a:effectLst/>
                          <a:latin typeface="Calibri" panose="020F0502020204030204" pitchFamily="34" charset="0"/>
                          <a:cs typeface="Calibri" panose="020F0502020204030204" pitchFamily="34" charset="0"/>
                        </a:rPr>
                        <a:t>Termékdíj (Ft/kg)</a:t>
                      </a:r>
                    </a:p>
                  </a:txBody>
                  <a:tcPr marL="6427" marR="6427" marT="6427" marB="0" anchor="ctr">
                    <a:lnL>
                      <a:noFill/>
                    </a:lnL>
                    <a:lnR>
                      <a:noFill/>
                    </a:lnR>
                    <a:lnT>
                      <a:noFill/>
                    </a:lnT>
                    <a:lnB>
                      <a:noFill/>
                    </a:lnB>
                    <a:solidFill>
                      <a:srgbClr val="C5DFB3"/>
                    </a:solidFill>
                  </a:tcPr>
                </a:tc>
                <a:tc>
                  <a:txBody>
                    <a:bodyPr/>
                    <a:lstStyle/>
                    <a:p>
                      <a:pPr algn="ctr" rtl="0" fontAlgn="ctr"/>
                      <a:r>
                        <a:rPr lang="hu-HU" sz="1100" b="1" i="0" u="none" strike="noStrike">
                          <a:solidFill>
                            <a:srgbClr val="000000"/>
                          </a:solidFill>
                          <a:effectLst/>
                          <a:latin typeface="Calibri" panose="020F0502020204030204" pitchFamily="34" charset="0"/>
                          <a:cs typeface="Calibri" panose="020F0502020204030204" pitchFamily="34" charset="0"/>
                        </a:rPr>
                        <a:t>A gyártó által fizetendő kiterjesztett gyártói felelősségi díj (Ft/kg)</a:t>
                      </a:r>
                    </a:p>
                  </a:txBody>
                  <a:tcPr marL="6427" marR="6427" marT="6427" marB="0" anchor="ctr">
                    <a:lnL>
                      <a:noFill/>
                    </a:lnL>
                    <a:lnR>
                      <a:noFill/>
                    </a:lnR>
                    <a:lnT>
                      <a:noFill/>
                    </a:lnT>
                    <a:lnB>
                      <a:noFill/>
                    </a:lnB>
                    <a:solidFill>
                      <a:srgbClr val="C5DFB3"/>
                    </a:solidFill>
                  </a:tcPr>
                </a:tc>
                <a:tc>
                  <a:txBody>
                    <a:bodyPr/>
                    <a:lstStyle/>
                    <a:p>
                      <a:pPr algn="ctr" rtl="0" fontAlgn="ctr"/>
                      <a:r>
                        <a:rPr lang="hu-HU" sz="1100" b="1" i="0" u="none" strike="noStrike" dirty="0">
                          <a:solidFill>
                            <a:srgbClr val="000000"/>
                          </a:solidFill>
                          <a:effectLst/>
                          <a:latin typeface="Calibri" panose="020F0502020204030204" pitchFamily="34" charset="0"/>
                          <a:cs typeface="Calibri" panose="020F0502020204030204" pitchFamily="34" charset="0"/>
                        </a:rPr>
                        <a:t>Költség növekedés (%)</a:t>
                      </a:r>
                    </a:p>
                  </a:txBody>
                  <a:tcPr marL="6427" marR="6427" marT="6427" marB="0" anchor="ctr">
                    <a:lnL>
                      <a:noFill/>
                    </a:lnL>
                    <a:lnR>
                      <a:noFill/>
                    </a:lnR>
                    <a:lnT>
                      <a:noFill/>
                    </a:lnT>
                    <a:lnB>
                      <a:noFill/>
                    </a:lnB>
                    <a:solidFill>
                      <a:srgbClr val="C5DFB3"/>
                    </a:solidFill>
                  </a:tcPr>
                </a:tc>
                <a:extLst>
                  <a:ext uri="{0D108BD9-81ED-4DB2-BD59-A6C34878D82A}">
                    <a16:rowId xmlns:a16="http://schemas.microsoft.com/office/drawing/2014/main" val="1983288608"/>
                  </a:ext>
                </a:extLst>
              </a:tr>
              <a:tr h="338896">
                <a:tc>
                  <a:txBody>
                    <a:bodyPr/>
                    <a:lstStyle/>
                    <a:p>
                      <a:pPr algn="l" rtl="0" fontAlgn="ctr"/>
                      <a:r>
                        <a:rPr lang="hu-HU" sz="1100" b="0" i="0" u="none" strike="noStrike" dirty="0">
                          <a:solidFill>
                            <a:srgbClr val="000000"/>
                          </a:solidFill>
                          <a:effectLst/>
                          <a:latin typeface="Calibri" panose="020F0502020204030204" pitchFamily="34" charset="0"/>
                          <a:cs typeface="Calibri" panose="020F0502020204030204" pitchFamily="34" charset="0"/>
                        </a:rPr>
                        <a:t>Műanyag csomagolás</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57</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219</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384%</a:t>
                      </a:r>
                    </a:p>
                  </a:txBody>
                  <a:tcPr marL="6427" marR="6427" marT="6427" marB="0" anchor="ctr">
                    <a:lnL>
                      <a:noFill/>
                    </a:lnL>
                    <a:lnR>
                      <a:noFill/>
                    </a:lnR>
                    <a:lnT>
                      <a:noFill/>
                    </a:lnT>
                    <a:lnB>
                      <a:noFill/>
                    </a:lnB>
                  </a:tcPr>
                </a:tc>
                <a:extLst>
                  <a:ext uri="{0D108BD9-81ED-4DB2-BD59-A6C34878D82A}">
                    <a16:rowId xmlns:a16="http://schemas.microsoft.com/office/drawing/2014/main" val="3899053202"/>
                  </a:ext>
                </a:extLst>
              </a:tr>
              <a:tr h="338896">
                <a:tc>
                  <a:txBody>
                    <a:bodyPr/>
                    <a:lstStyle/>
                    <a:p>
                      <a:pPr algn="l" rtl="0" fontAlgn="ctr"/>
                      <a:r>
                        <a:rPr lang="hu-HU" sz="1100" b="0" i="0" u="none" strike="noStrike" dirty="0">
                          <a:solidFill>
                            <a:srgbClr val="000000"/>
                          </a:solidFill>
                          <a:effectLst/>
                          <a:latin typeface="Calibri" panose="020F0502020204030204" pitchFamily="34" charset="0"/>
                          <a:cs typeface="Calibri" panose="020F0502020204030204" pitchFamily="34" charset="0"/>
                        </a:rPr>
                        <a:t>Műanyag </a:t>
                      </a:r>
                      <a:r>
                        <a:rPr lang="hu-HU" sz="1100" b="0" i="0" u="none" strike="noStrike" dirty="0" err="1">
                          <a:solidFill>
                            <a:srgbClr val="000000"/>
                          </a:solidFill>
                          <a:effectLst/>
                          <a:latin typeface="Calibri" panose="020F0502020204030204" pitchFamily="34" charset="0"/>
                          <a:cs typeface="Calibri" panose="020F0502020204030204" pitchFamily="34" charset="0"/>
                        </a:rPr>
                        <a:t>hordtasak</a:t>
                      </a:r>
                      <a:r>
                        <a:rPr lang="hu-HU" sz="1100" b="0" i="0" u="none" strike="noStrike" dirty="0">
                          <a:solidFill>
                            <a:srgbClr val="000000"/>
                          </a:solidFill>
                          <a:effectLst/>
                          <a:latin typeface="Calibri" panose="020F0502020204030204" pitchFamily="34" charset="0"/>
                          <a:cs typeface="Calibri" panose="020F0502020204030204" pitchFamily="34" charset="0"/>
                        </a:rPr>
                        <a:t> a biológiailag lebomló műanyagból készült műanyag </a:t>
                      </a:r>
                      <a:r>
                        <a:rPr lang="hu-HU" sz="1100" b="0" i="0" u="none" strike="noStrike" dirty="0" err="1" smtClean="0">
                          <a:solidFill>
                            <a:srgbClr val="000000"/>
                          </a:solidFill>
                          <a:effectLst/>
                          <a:latin typeface="Calibri" panose="020F0502020204030204" pitchFamily="34" charset="0"/>
                          <a:cs typeface="Calibri" panose="020F0502020204030204" pitchFamily="34" charset="0"/>
                        </a:rPr>
                        <a:t>hordtasak</a:t>
                      </a:r>
                      <a:r>
                        <a:rPr lang="hu-HU" sz="1100" b="0" i="0" u="none" strike="noStrike" dirty="0" smtClean="0">
                          <a:solidFill>
                            <a:srgbClr val="000000"/>
                          </a:solidFill>
                          <a:effectLst/>
                          <a:latin typeface="Calibri" panose="020F0502020204030204" pitchFamily="34" charset="0"/>
                          <a:cs typeface="Calibri" panose="020F0502020204030204" pitchFamily="34" charset="0"/>
                        </a:rPr>
                        <a:t> kivételével</a:t>
                      </a:r>
                      <a:endParaRPr lang="hu-HU" sz="1100" b="0" i="0" u="none" strike="noStrike" dirty="0">
                        <a:solidFill>
                          <a:srgbClr val="000000"/>
                        </a:solidFill>
                        <a:effectLst/>
                        <a:latin typeface="Calibri" panose="020F0502020204030204" pitchFamily="34" charset="0"/>
                        <a:cs typeface="Calibri" panose="020F0502020204030204" pitchFamily="34" charset="0"/>
                      </a:endParaRPr>
                    </a:p>
                  </a:txBody>
                  <a:tcPr marL="6427" marR="6427" marT="6427" marB="0" anchor="ctr">
                    <a:lnL>
                      <a:noFill/>
                    </a:lnL>
                    <a:lnR>
                      <a:noFill/>
                    </a:lnR>
                    <a:lnT>
                      <a:noFill/>
                    </a:lnT>
                    <a:lnB>
                      <a:noFill/>
                    </a:lnB>
                    <a:solidFill>
                      <a:srgbClr val="FFFCF3"/>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1900</a:t>
                      </a:r>
                    </a:p>
                  </a:txBody>
                  <a:tcPr marL="6427" marR="6427" marT="6427" marB="0" anchor="ctr">
                    <a:lnL>
                      <a:noFill/>
                    </a:lnL>
                    <a:lnR>
                      <a:noFill/>
                    </a:lnR>
                    <a:lnT>
                      <a:noFill/>
                    </a:lnT>
                    <a:lnB>
                      <a:noFill/>
                    </a:lnB>
                    <a:solidFill>
                      <a:srgbClr val="FFFCF3"/>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219</a:t>
                      </a:r>
                    </a:p>
                  </a:txBody>
                  <a:tcPr marL="6427" marR="6427" marT="6427" marB="0" anchor="ctr">
                    <a:lnL>
                      <a:noFill/>
                    </a:lnL>
                    <a:lnR>
                      <a:noFill/>
                    </a:lnR>
                    <a:lnT>
                      <a:noFill/>
                    </a:lnT>
                    <a:lnB>
                      <a:noFill/>
                    </a:lnB>
                    <a:solidFill>
                      <a:srgbClr val="FFFCF3"/>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 </a:t>
                      </a:r>
                    </a:p>
                  </a:txBody>
                  <a:tcPr marL="6427" marR="6427" marT="6427" marB="0" anchor="ctr">
                    <a:lnL>
                      <a:noFill/>
                    </a:lnL>
                    <a:lnR>
                      <a:noFill/>
                    </a:lnR>
                    <a:lnT>
                      <a:noFill/>
                    </a:lnT>
                    <a:lnB>
                      <a:noFill/>
                    </a:lnB>
                    <a:solidFill>
                      <a:srgbClr val="FFFCF3"/>
                    </a:solidFill>
                  </a:tcPr>
                </a:tc>
                <a:extLst>
                  <a:ext uri="{0D108BD9-81ED-4DB2-BD59-A6C34878D82A}">
                    <a16:rowId xmlns:a16="http://schemas.microsoft.com/office/drawing/2014/main" val="1023267442"/>
                  </a:ext>
                </a:extLst>
              </a:tr>
              <a:tr h="338896">
                <a:tc>
                  <a:txBody>
                    <a:bodyPr/>
                    <a:lstStyle/>
                    <a:p>
                      <a:pPr algn="l" rtl="0" fontAlgn="ctr"/>
                      <a:r>
                        <a:rPr lang="hu-HU" sz="1100" b="0" i="0" u="none" strike="noStrike" dirty="0">
                          <a:solidFill>
                            <a:srgbClr val="000000"/>
                          </a:solidFill>
                          <a:effectLst/>
                          <a:latin typeface="Calibri" panose="020F0502020204030204" pitchFamily="34" charset="0"/>
                          <a:cs typeface="Calibri" panose="020F0502020204030204" pitchFamily="34" charset="0"/>
                        </a:rPr>
                        <a:t>Biológiailag lebomló műanyagból készült műanyag </a:t>
                      </a:r>
                      <a:r>
                        <a:rPr lang="hu-HU" sz="1100" b="0" i="0" u="none" strike="noStrike" dirty="0" err="1">
                          <a:solidFill>
                            <a:srgbClr val="000000"/>
                          </a:solidFill>
                          <a:effectLst/>
                          <a:latin typeface="Calibri" panose="020F0502020204030204" pitchFamily="34" charset="0"/>
                          <a:cs typeface="Calibri" panose="020F0502020204030204" pitchFamily="34" charset="0"/>
                        </a:rPr>
                        <a:t>hordtasak</a:t>
                      </a:r>
                      <a:endParaRPr lang="hu-HU" sz="1100" b="0" i="0" u="none" strike="noStrike" dirty="0">
                        <a:solidFill>
                          <a:srgbClr val="000000"/>
                        </a:solidFill>
                        <a:effectLst/>
                        <a:latin typeface="Calibri" panose="020F0502020204030204" pitchFamily="34" charset="0"/>
                        <a:cs typeface="Calibri" panose="020F0502020204030204" pitchFamily="34" charset="0"/>
                      </a:endParaRPr>
                    </a:p>
                  </a:txBody>
                  <a:tcPr marL="6427" marR="6427" marT="6427" marB="0" anchor="ctr">
                    <a:lnL>
                      <a:noFill/>
                    </a:lnL>
                    <a:lnR>
                      <a:noFill/>
                    </a:lnR>
                    <a:lnT>
                      <a:noFill/>
                    </a:lnT>
                    <a:lnB>
                      <a:noFill/>
                    </a:lnB>
                    <a:solidFill>
                      <a:srgbClr val="FFFCF3"/>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500</a:t>
                      </a:r>
                    </a:p>
                  </a:txBody>
                  <a:tcPr marL="6427" marR="6427" marT="6427" marB="0" anchor="ctr">
                    <a:lnL>
                      <a:noFill/>
                    </a:lnL>
                    <a:lnR>
                      <a:noFill/>
                    </a:lnR>
                    <a:lnT>
                      <a:noFill/>
                    </a:lnT>
                    <a:lnB>
                      <a:noFill/>
                    </a:lnB>
                    <a:solidFill>
                      <a:srgbClr val="FFFCF3"/>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219</a:t>
                      </a:r>
                    </a:p>
                  </a:txBody>
                  <a:tcPr marL="6427" marR="6427" marT="6427" marB="0" anchor="ctr">
                    <a:lnL>
                      <a:noFill/>
                    </a:lnL>
                    <a:lnR>
                      <a:noFill/>
                    </a:lnR>
                    <a:lnT>
                      <a:noFill/>
                    </a:lnT>
                    <a:lnB>
                      <a:noFill/>
                    </a:lnB>
                    <a:solidFill>
                      <a:srgbClr val="FFFCF3"/>
                    </a:solidFill>
                  </a:tcPr>
                </a:tc>
                <a:tc>
                  <a:txBody>
                    <a:bodyPr/>
                    <a:lstStyle/>
                    <a:p>
                      <a:pPr algn="ctr" rtl="0" fontAlgn="ctr"/>
                      <a:r>
                        <a:rPr lang="hu-HU" sz="1100" b="0" i="0" u="none" strike="noStrike">
                          <a:solidFill>
                            <a:srgbClr val="D0CECE"/>
                          </a:solidFill>
                          <a:effectLst/>
                          <a:latin typeface="Calibri" panose="020F0502020204030204" pitchFamily="34" charset="0"/>
                          <a:cs typeface="Calibri" panose="020F0502020204030204" pitchFamily="34" charset="0"/>
                        </a:rPr>
                        <a:t> </a:t>
                      </a:r>
                    </a:p>
                  </a:txBody>
                  <a:tcPr marL="6427" marR="6427" marT="6427" marB="0" anchor="ctr">
                    <a:lnL>
                      <a:noFill/>
                    </a:lnL>
                    <a:lnR>
                      <a:noFill/>
                    </a:lnR>
                    <a:lnT>
                      <a:noFill/>
                    </a:lnT>
                    <a:lnB>
                      <a:noFill/>
                    </a:lnB>
                    <a:solidFill>
                      <a:srgbClr val="FFFCF3"/>
                    </a:solidFill>
                  </a:tcPr>
                </a:tc>
                <a:extLst>
                  <a:ext uri="{0D108BD9-81ED-4DB2-BD59-A6C34878D82A}">
                    <a16:rowId xmlns:a16="http://schemas.microsoft.com/office/drawing/2014/main" val="1412852259"/>
                  </a:ext>
                </a:extLst>
              </a:tr>
              <a:tr h="338896">
                <a:tc>
                  <a:txBody>
                    <a:bodyPr/>
                    <a:lstStyle/>
                    <a:p>
                      <a:pPr algn="l" rtl="0" fontAlgn="ctr"/>
                      <a:r>
                        <a:rPr lang="hu-HU" sz="1100" b="0" i="0" u="none" strike="noStrike" dirty="0">
                          <a:solidFill>
                            <a:srgbClr val="000000"/>
                          </a:solidFill>
                          <a:effectLst/>
                          <a:latin typeface="Calibri" panose="020F0502020204030204" pitchFamily="34" charset="0"/>
                          <a:cs typeface="Calibri" panose="020F0502020204030204" pitchFamily="34" charset="0"/>
                        </a:rPr>
                        <a:t>Papír és karton csomagolás</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19</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173</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911%</a:t>
                      </a:r>
                    </a:p>
                  </a:txBody>
                  <a:tcPr marL="6427" marR="6427" marT="6427" marB="0" anchor="ctr">
                    <a:lnL>
                      <a:noFill/>
                    </a:lnL>
                    <a:lnR>
                      <a:noFill/>
                    </a:lnR>
                    <a:lnT>
                      <a:noFill/>
                    </a:lnT>
                    <a:lnB>
                      <a:noFill/>
                    </a:lnB>
                    <a:solidFill>
                      <a:srgbClr val="F2F2F2"/>
                    </a:solidFill>
                  </a:tcPr>
                </a:tc>
                <a:extLst>
                  <a:ext uri="{0D108BD9-81ED-4DB2-BD59-A6C34878D82A}">
                    <a16:rowId xmlns:a16="http://schemas.microsoft.com/office/drawing/2014/main" val="3079539102"/>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Fém csomagolás</a:t>
                      </a:r>
                    </a:p>
                  </a:txBody>
                  <a:tcPr marL="6427" marR="6427" marT="6427" marB="0" anchor="ctr">
                    <a:lnL>
                      <a:noFill/>
                    </a:lnL>
                    <a:lnR>
                      <a:noFill/>
                    </a:lnR>
                    <a:lnT>
                      <a:noFill/>
                    </a:lnT>
                    <a:lnB>
                      <a:noFill/>
                    </a:lnB>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19</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186</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979%</a:t>
                      </a:r>
                    </a:p>
                  </a:txBody>
                  <a:tcPr marL="6427" marR="6427" marT="6427" marB="0" anchor="ctr">
                    <a:lnL>
                      <a:noFill/>
                    </a:lnL>
                    <a:lnR>
                      <a:noFill/>
                    </a:lnR>
                    <a:lnT>
                      <a:noFill/>
                    </a:lnT>
                    <a:lnB>
                      <a:noFill/>
                    </a:lnB>
                  </a:tcPr>
                </a:tc>
                <a:extLst>
                  <a:ext uri="{0D108BD9-81ED-4DB2-BD59-A6C34878D82A}">
                    <a16:rowId xmlns:a16="http://schemas.microsoft.com/office/drawing/2014/main" val="1914953587"/>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Fém-ital csomagolószer</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57</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186</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326%</a:t>
                      </a:r>
                    </a:p>
                  </a:txBody>
                  <a:tcPr marL="6427" marR="6427" marT="6427" marB="0" anchor="ctr">
                    <a:lnL>
                      <a:noFill/>
                    </a:lnL>
                    <a:lnR>
                      <a:noFill/>
                    </a:lnR>
                    <a:lnT>
                      <a:noFill/>
                    </a:lnT>
                    <a:lnB>
                      <a:noFill/>
                    </a:lnB>
                    <a:solidFill>
                      <a:srgbClr val="F2F2F2"/>
                    </a:solidFill>
                  </a:tcPr>
                </a:tc>
                <a:extLst>
                  <a:ext uri="{0D108BD9-81ED-4DB2-BD59-A6C34878D82A}">
                    <a16:rowId xmlns:a16="http://schemas.microsoft.com/office/drawing/2014/main" val="1814319506"/>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Egyéb csomagolás</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57</a:t>
                      </a:r>
                    </a:p>
                  </a:txBody>
                  <a:tcPr marL="6427" marR="6427" marT="6427" marB="0" anchor="ctr">
                    <a:lnL>
                      <a:noFill/>
                    </a:lnL>
                    <a:lnR>
                      <a:noFill/>
                    </a:lnR>
                    <a:lnT>
                      <a:noFill/>
                    </a:lnT>
                    <a:lnB>
                      <a:noFill/>
                    </a:lnB>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129</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226%</a:t>
                      </a:r>
                    </a:p>
                  </a:txBody>
                  <a:tcPr marL="6427" marR="6427" marT="6427" marB="0" anchor="ctr">
                    <a:lnL>
                      <a:noFill/>
                    </a:lnL>
                    <a:lnR>
                      <a:noFill/>
                    </a:lnR>
                    <a:lnT>
                      <a:noFill/>
                    </a:lnT>
                    <a:lnB>
                      <a:noFill/>
                    </a:lnB>
                  </a:tcPr>
                </a:tc>
                <a:extLst>
                  <a:ext uri="{0D108BD9-81ED-4DB2-BD59-A6C34878D82A}">
                    <a16:rowId xmlns:a16="http://schemas.microsoft.com/office/drawing/2014/main" val="341751694"/>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Fa csomagolás</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19</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19</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100%</a:t>
                      </a:r>
                    </a:p>
                  </a:txBody>
                  <a:tcPr marL="6427" marR="6427" marT="6427" marB="0" anchor="ctr">
                    <a:lnL>
                      <a:noFill/>
                    </a:lnL>
                    <a:lnR>
                      <a:noFill/>
                    </a:lnR>
                    <a:lnT>
                      <a:noFill/>
                    </a:lnT>
                    <a:lnB>
                      <a:noFill/>
                    </a:lnB>
                    <a:solidFill>
                      <a:srgbClr val="F2F2F2"/>
                    </a:solidFill>
                  </a:tcPr>
                </a:tc>
                <a:extLst>
                  <a:ext uri="{0D108BD9-81ED-4DB2-BD59-A6C34878D82A}">
                    <a16:rowId xmlns:a16="http://schemas.microsoft.com/office/drawing/2014/main" val="3930775812"/>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Textil csomagolás</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57</a:t>
                      </a:r>
                    </a:p>
                  </a:txBody>
                  <a:tcPr marL="6427" marR="6427" marT="6427" marB="0" anchor="ctr">
                    <a:lnL>
                      <a:noFill/>
                    </a:lnL>
                    <a:lnR>
                      <a:noFill/>
                    </a:lnR>
                    <a:lnT>
                      <a:noFill/>
                    </a:lnT>
                    <a:lnB>
                      <a:noFill/>
                    </a:lnB>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67</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118%</a:t>
                      </a:r>
                    </a:p>
                  </a:txBody>
                  <a:tcPr marL="6427" marR="6427" marT="6427" marB="0" anchor="ctr">
                    <a:lnL>
                      <a:noFill/>
                    </a:lnL>
                    <a:lnR>
                      <a:noFill/>
                    </a:lnR>
                    <a:lnT>
                      <a:noFill/>
                    </a:lnT>
                    <a:lnB>
                      <a:noFill/>
                    </a:lnB>
                  </a:tcPr>
                </a:tc>
                <a:extLst>
                  <a:ext uri="{0D108BD9-81ED-4DB2-BD59-A6C34878D82A}">
                    <a16:rowId xmlns:a16="http://schemas.microsoft.com/office/drawing/2014/main" val="1855029260"/>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Üveg csomagolás</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19</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77</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405%</a:t>
                      </a:r>
                    </a:p>
                  </a:txBody>
                  <a:tcPr marL="6427" marR="6427" marT="6427" marB="0" anchor="ctr">
                    <a:lnL>
                      <a:noFill/>
                    </a:lnL>
                    <a:lnR>
                      <a:noFill/>
                    </a:lnR>
                    <a:lnT>
                      <a:noFill/>
                    </a:lnT>
                    <a:lnB>
                      <a:noFill/>
                    </a:lnB>
                    <a:solidFill>
                      <a:srgbClr val="F2F2F2"/>
                    </a:solidFill>
                  </a:tcPr>
                </a:tc>
                <a:extLst>
                  <a:ext uri="{0D108BD9-81ED-4DB2-BD59-A6C34878D82A}">
                    <a16:rowId xmlns:a16="http://schemas.microsoft.com/office/drawing/2014/main" val="844066059"/>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Társított (kompozit) csomagolás</a:t>
                      </a:r>
                    </a:p>
                  </a:txBody>
                  <a:tcPr marL="6427" marR="6427" marT="6427" marB="0" anchor="ctr">
                    <a:lnL>
                      <a:noFill/>
                    </a:lnL>
                    <a:lnR>
                      <a:noFill/>
                    </a:lnR>
                    <a:lnT>
                      <a:noFill/>
                    </a:lnT>
                    <a:lnB>
                      <a:noFill/>
                    </a:lnB>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57</a:t>
                      </a:r>
                    </a:p>
                  </a:txBody>
                  <a:tcPr marL="6427" marR="6427" marT="6427" marB="0" anchor="ctr">
                    <a:lnL>
                      <a:noFill/>
                    </a:lnL>
                    <a:lnR>
                      <a:noFill/>
                    </a:lnR>
                    <a:lnT>
                      <a:noFill/>
                    </a:lnT>
                    <a:lnB>
                      <a:noFill/>
                    </a:lnB>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168</a:t>
                      </a:r>
                    </a:p>
                  </a:txBody>
                  <a:tcPr marL="6427" marR="6427" marT="6427" marB="0" anchor="ctr">
                    <a:lnL>
                      <a:noFill/>
                    </a:lnL>
                    <a:lnR>
                      <a:noFill/>
                    </a:lnR>
                    <a:lnT>
                      <a:noFill/>
                    </a:lnT>
                    <a:lnB>
                      <a:noFill/>
                    </a:lnB>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295%</a:t>
                      </a:r>
                    </a:p>
                  </a:txBody>
                  <a:tcPr marL="6427" marR="6427" marT="6427" marB="0" anchor="ctr">
                    <a:lnL>
                      <a:noFill/>
                    </a:lnL>
                    <a:lnR>
                      <a:noFill/>
                    </a:lnR>
                    <a:lnT>
                      <a:noFill/>
                    </a:lnT>
                    <a:lnB>
                      <a:noFill/>
                    </a:lnB>
                  </a:tcPr>
                </a:tc>
                <a:extLst>
                  <a:ext uri="{0D108BD9-81ED-4DB2-BD59-A6C34878D82A}">
                    <a16:rowId xmlns:a16="http://schemas.microsoft.com/office/drawing/2014/main" val="2096512108"/>
                  </a:ext>
                </a:extLst>
              </a:tr>
              <a:tr h="338896">
                <a:tc>
                  <a:txBody>
                    <a:bodyPr/>
                    <a:lstStyle/>
                    <a:p>
                      <a:pPr algn="l" rtl="0" fontAlgn="ctr"/>
                      <a:r>
                        <a:rPr lang="hu-HU" sz="1100" b="0" i="0" u="none" strike="noStrike">
                          <a:solidFill>
                            <a:srgbClr val="000000"/>
                          </a:solidFill>
                          <a:effectLst/>
                          <a:latin typeface="Calibri" panose="020F0502020204030204" pitchFamily="34" charset="0"/>
                          <a:cs typeface="Calibri" panose="020F0502020204030204" pitchFamily="34" charset="0"/>
                        </a:rPr>
                        <a:t>Társított rétegzett italkarton</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19</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a:solidFill>
                            <a:srgbClr val="000000"/>
                          </a:solidFill>
                          <a:effectLst/>
                          <a:latin typeface="Calibri" panose="020F0502020204030204" pitchFamily="34" charset="0"/>
                          <a:cs typeface="Calibri" panose="020F0502020204030204" pitchFamily="34" charset="0"/>
                        </a:rPr>
                        <a:t>168</a:t>
                      </a:r>
                    </a:p>
                  </a:txBody>
                  <a:tcPr marL="6427" marR="6427" marT="6427" marB="0" anchor="ctr">
                    <a:lnL>
                      <a:noFill/>
                    </a:lnL>
                    <a:lnR>
                      <a:noFill/>
                    </a:lnR>
                    <a:lnT>
                      <a:noFill/>
                    </a:lnT>
                    <a:lnB>
                      <a:noFill/>
                    </a:lnB>
                    <a:solidFill>
                      <a:srgbClr val="F2F2F2"/>
                    </a:solidFill>
                  </a:tcPr>
                </a:tc>
                <a:tc>
                  <a:txBody>
                    <a:bodyPr/>
                    <a:lstStyle/>
                    <a:p>
                      <a:pPr algn="ctr" rtl="0" fontAlgn="ctr"/>
                      <a:r>
                        <a:rPr lang="hu-HU" sz="1100" b="0" i="0" u="none" strike="noStrike" dirty="0">
                          <a:solidFill>
                            <a:srgbClr val="000000"/>
                          </a:solidFill>
                          <a:effectLst/>
                          <a:latin typeface="Calibri" panose="020F0502020204030204" pitchFamily="34" charset="0"/>
                          <a:cs typeface="Calibri" panose="020F0502020204030204" pitchFamily="34" charset="0"/>
                        </a:rPr>
                        <a:t>884%</a:t>
                      </a:r>
                    </a:p>
                  </a:txBody>
                  <a:tcPr marL="6427" marR="6427" marT="6427" marB="0" anchor="ctr">
                    <a:lnL>
                      <a:noFill/>
                    </a:lnL>
                    <a:lnR>
                      <a:noFill/>
                    </a:lnR>
                    <a:lnT>
                      <a:noFill/>
                    </a:lnT>
                    <a:lnB>
                      <a:noFill/>
                    </a:lnB>
                    <a:solidFill>
                      <a:srgbClr val="F2F2F2"/>
                    </a:solidFill>
                  </a:tcPr>
                </a:tc>
                <a:extLst>
                  <a:ext uri="{0D108BD9-81ED-4DB2-BD59-A6C34878D82A}">
                    <a16:rowId xmlns:a16="http://schemas.microsoft.com/office/drawing/2014/main" val="1177128548"/>
                  </a:ext>
                </a:extLst>
              </a:tr>
            </a:tbl>
          </a:graphicData>
        </a:graphic>
      </p:graphicFrame>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69738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30627" y="622090"/>
            <a:ext cx="9013371" cy="523220"/>
          </a:xfrm>
          <a:prstGeom prst="rect">
            <a:avLst/>
          </a:prstGeom>
        </p:spPr>
        <p:txBody>
          <a:bodyPr wrap="square">
            <a:spAutoFit/>
          </a:bodyPr>
          <a:lstStyle/>
          <a:p>
            <a:pPr algn="ctr"/>
            <a:r>
              <a:rPr lang="hu-HU" sz="2800" b="1" dirty="0" smtClean="0">
                <a:solidFill>
                  <a:schemeClr val="tx2"/>
                </a:solidFill>
                <a:ea typeface="+mj-ea"/>
                <a:cs typeface="+mj-cs"/>
              </a:rPr>
              <a:t>Termékdíj vs. EPR díj (2025.01.01. előtt)</a:t>
            </a:r>
            <a:endParaRPr lang="hu-HU" sz="2800" b="1" dirty="0">
              <a:solidFill>
                <a:schemeClr val="tx2"/>
              </a:solidFill>
              <a:ea typeface="+mj-ea"/>
              <a:cs typeface="+mj-cs"/>
            </a:endParaRPr>
          </a:p>
        </p:txBody>
      </p:sp>
      <p:graphicFrame>
        <p:nvGraphicFramePr>
          <p:cNvPr id="9" name="Táblázat 8"/>
          <p:cNvGraphicFramePr>
            <a:graphicFrameLocks noGrp="1"/>
          </p:cNvGraphicFramePr>
          <p:nvPr>
            <p:extLst>
              <p:ext uri="{D42A27DB-BD31-4B8C-83A1-F6EECF244321}">
                <p14:modId xmlns:p14="http://schemas.microsoft.com/office/powerpoint/2010/main" val="3164954235"/>
              </p:ext>
            </p:extLst>
          </p:nvPr>
        </p:nvGraphicFramePr>
        <p:xfrm>
          <a:off x="533728" y="1145310"/>
          <a:ext cx="8207168" cy="5103501"/>
        </p:xfrm>
        <a:graphic>
          <a:graphicData uri="http://schemas.openxmlformats.org/drawingml/2006/table">
            <a:tbl>
              <a:tblPr/>
              <a:tblGrid>
                <a:gridCol w="3583589">
                  <a:extLst>
                    <a:ext uri="{9D8B030D-6E8A-4147-A177-3AD203B41FA5}">
                      <a16:colId xmlns:a16="http://schemas.microsoft.com/office/drawing/2014/main" val="1863563360"/>
                    </a:ext>
                  </a:extLst>
                </a:gridCol>
                <a:gridCol w="1177824">
                  <a:extLst>
                    <a:ext uri="{9D8B030D-6E8A-4147-A177-3AD203B41FA5}">
                      <a16:colId xmlns:a16="http://schemas.microsoft.com/office/drawing/2014/main" val="1207694165"/>
                    </a:ext>
                  </a:extLst>
                </a:gridCol>
                <a:gridCol w="1804324">
                  <a:extLst>
                    <a:ext uri="{9D8B030D-6E8A-4147-A177-3AD203B41FA5}">
                      <a16:colId xmlns:a16="http://schemas.microsoft.com/office/drawing/2014/main" val="4167205034"/>
                    </a:ext>
                  </a:extLst>
                </a:gridCol>
                <a:gridCol w="1641431">
                  <a:extLst>
                    <a:ext uri="{9D8B030D-6E8A-4147-A177-3AD203B41FA5}">
                      <a16:colId xmlns:a16="http://schemas.microsoft.com/office/drawing/2014/main" val="1611336697"/>
                    </a:ext>
                  </a:extLst>
                </a:gridCol>
              </a:tblGrid>
              <a:tr h="518080">
                <a:tc>
                  <a:txBody>
                    <a:bodyPr/>
                    <a:lstStyle/>
                    <a:p>
                      <a:pPr algn="ctr" rtl="0" fontAlgn="ctr"/>
                      <a:r>
                        <a:rPr lang="hu-HU" sz="1000" b="1" i="0" u="none" strike="noStrike" dirty="0">
                          <a:solidFill>
                            <a:srgbClr val="000000"/>
                          </a:solidFill>
                          <a:effectLst/>
                          <a:latin typeface="Calibri" panose="020F0502020204030204" pitchFamily="34" charset="0"/>
                        </a:rPr>
                        <a:t>Díjkategória megnevezése</a:t>
                      </a:r>
                    </a:p>
                  </a:txBody>
                  <a:tcPr marL="3011" marR="3011" marT="3011" marB="0" anchor="ctr">
                    <a:lnL>
                      <a:noFill/>
                    </a:lnL>
                    <a:lnR>
                      <a:noFill/>
                    </a:lnR>
                    <a:lnT>
                      <a:noFill/>
                    </a:lnT>
                    <a:lnB>
                      <a:noFill/>
                    </a:lnB>
                    <a:solidFill>
                      <a:srgbClr val="C5DFB3"/>
                    </a:solidFill>
                  </a:tcPr>
                </a:tc>
                <a:tc>
                  <a:txBody>
                    <a:bodyPr/>
                    <a:lstStyle/>
                    <a:p>
                      <a:pPr algn="ctr" rtl="0" fontAlgn="ctr"/>
                      <a:r>
                        <a:rPr lang="hu-HU" sz="1000" b="1" i="0" u="none" strike="noStrike">
                          <a:solidFill>
                            <a:srgbClr val="000000"/>
                          </a:solidFill>
                          <a:effectLst/>
                          <a:latin typeface="Calibri" panose="020F0502020204030204" pitchFamily="34" charset="0"/>
                        </a:rPr>
                        <a:t>Termékdíj (Ft/kg)</a:t>
                      </a:r>
                    </a:p>
                  </a:txBody>
                  <a:tcPr marL="3011" marR="3011" marT="3011" marB="0" anchor="ctr">
                    <a:lnL>
                      <a:noFill/>
                    </a:lnL>
                    <a:lnR>
                      <a:noFill/>
                    </a:lnR>
                    <a:lnT>
                      <a:noFill/>
                    </a:lnT>
                    <a:lnB>
                      <a:noFill/>
                    </a:lnB>
                    <a:solidFill>
                      <a:srgbClr val="C5DFB3"/>
                    </a:solidFill>
                  </a:tcPr>
                </a:tc>
                <a:tc>
                  <a:txBody>
                    <a:bodyPr/>
                    <a:lstStyle/>
                    <a:p>
                      <a:pPr algn="ctr" rtl="0" fontAlgn="ctr"/>
                      <a:r>
                        <a:rPr lang="hu-HU" sz="1000" b="1" i="0" u="none" strike="noStrike">
                          <a:solidFill>
                            <a:srgbClr val="000000"/>
                          </a:solidFill>
                          <a:effectLst/>
                          <a:latin typeface="Calibri" panose="020F0502020204030204" pitchFamily="34" charset="0"/>
                        </a:rPr>
                        <a:t>A gyártó által fizetendő kiterjesztett gyártói felelősségi díj (Ft/kg)</a:t>
                      </a:r>
                    </a:p>
                  </a:txBody>
                  <a:tcPr marL="3011" marR="3011" marT="3011" marB="0" anchor="ctr">
                    <a:lnL>
                      <a:noFill/>
                    </a:lnL>
                    <a:lnR>
                      <a:noFill/>
                    </a:lnR>
                    <a:lnT>
                      <a:noFill/>
                    </a:lnT>
                    <a:lnB>
                      <a:noFill/>
                    </a:lnB>
                    <a:solidFill>
                      <a:srgbClr val="C5DFB3"/>
                    </a:solidFill>
                  </a:tcPr>
                </a:tc>
                <a:tc>
                  <a:txBody>
                    <a:bodyPr/>
                    <a:lstStyle/>
                    <a:p>
                      <a:pPr algn="ctr" rtl="0" fontAlgn="ctr"/>
                      <a:r>
                        <a:rPr lang="hu-HU" sz="1000" b="1" i="0" u="none" strike="noStrike">
                          <a:solidFill>
                            <a:srgbClr val="000000"/>
                          </a:solidFill>
                          <a:effectLst/>
                          <a:latin typeface="Calibri" panose="020F0502020204030204" pitchFamily="34" charset="0"/>
                        </a:rPr>
                        <a:t>Költség növekedés (%)</a:t>
                      </a:r>
                    </a:p>
                  </a:txBody>
                  <a:tcPr marL="3011" marR="3011" marT="3011" marB="0" anchor="ctr">
                    <a:lnL>
                      <a:noFill/>
                    </a:lnL>
                    <a:lnR>
                      <a:noFill/>
                    </a:lnR>
                    <a:lnT>
                      <a:noFill/>
                    </a:lnT>
                    <a:lnB>
                      <a:noFill/>
                    </a:lnB>
                    <a:solidFill>
                      <a:srgbClr val="C5DFB3"/>
                    </a:solidFill>
                  </a:tcPr>
                </a:tc>
                <a:extLst>
                  <a:ext uri="{0D108BD9-81ED-4DB2-BD59-A6C34878D82A}">
                    <a16:rowId xmlns:a16="http://schemas.microsoft.com/office/drawing/2014/main" val="899992645"/>
                  </a:ext>
                </a:extLst>
              </a:tr>
              <a:tr h="167665">
                <a:tc>
                  <a:txBody>
                    <a:bodyPr/>
                    <a:lstStyle/>
                    <a:p>
                      <a:pPr algn="l" rtl="0" fontAlgn="ctr"/>
                      <a:r>
                        <a:rPr lang="hu-HU" sz="1000" b="0" i="0" u="none" strike="noStrike">
                          <a:solidFill>
                            <a:srgbClr val="000000"/>
                          </a:solidFill>
                          <a:effectLst/>
                          <a:latin typeface="Calibri" panose="020F0502020204030204" pitchFamily="34" charset="0"/>
                        </a:rPr>
                        <a:t>Egyszer használatos és egyéb műanyagtermék</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113</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2084351500"/>
                  </a:ext>
                </a:extLst>
              </a:tr>
              <a:tr h="143580">
                <a:tc>
                  <a:txBody>
                    <a:bodyPr/>
                    <a:lstStyle/>
                    <a:p>
                      <a:pPr algn="l" rtl="0" fontAlgn="ctr"/>
                      <a:r>
                        <a:rPr lang="hu-HU" sz="1000" b="0" i="0" u="none" strike="noStrike">
                          <a:solidFill>
                            <a:srgbClr val="000000"/>
                          </a:solidFill>
                          <a:effectLst/>
                          <a:latin typeface="Calibri" panose="020F0502020204030204" pitchFamily="34" charset="0"/>
                        </a:rPr>
                        <a:t>Hőcserélő berendezések</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116</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204%</a:t>
                      </a:r>
                    </a:p>
                  </a:txBody>
                  <a:tcPr marL="7620" marR="7620" marT="7620" marB="0" anchor="ctr">
                    <a:lnL>
                      <a:noFill/>
                    </a:lnL>
                    <a:lnR>
                      <a:noFill/>
                    </a:lnR>
                    <a:lnT>
                      <a:noFill/>
                    </a:lnT>
                    <a:lnB>
                      <a:noFill/>
                    </a:lnB>
                  </a:tcPr>
                </a:tc>
                <a:extLst>
                  <a:ext uri="{0D108BD9-81ED-4DB2-BD59-A6C34878D82A}">
                    <a16:rowId xmlns:a16="http://schemas.microsoft.com/office/drawing/2014/main" val="3049431227"/>
                  </a:ext>
                </a:extLst>
              </a:tr>
              <a:tr h="314246">
                <a:tc>
                  <a:txBody>
                    <a:bodyPr/>
                    <a:lstStyle/>
                    <a:p>
                      <a:pPr algn="l" rtl="0" fontAlgn="ctr"/>
                      <a:r>
                        <a:rPr lang="hu-HU" sz="1000" b="0" i="0" u="none" strike="noStrike">
                          <a:solidFill>
                            <a:srgbClr val="000000"/>
                          </a:solidFill>
                          <a:effectLst/>
                          <a:latin typeface="Calibri" panose="020F0502020204030204" pitchFamily="34" charset="0"/>
                        </a:rPr>
                        <a:t>Képernyők, monitorok és olyan berendezések, amelyek 100 cm2-nél nagyobb felszínű képernyőt tartalmaznak</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57</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362</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smtClean="0">
                          <a:solidFill>
                            <a:srgbClr val="000000"/>
                          </a:solidFill>
                          <a:effectLst/>
                          <a:latin typeface="Calibri" panose="020F0502020204030204" pitchFamily="34" charset="0"/>
                        </a:rPr>
                        <a:t>635%</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128331384"/>
                  </a:ext>
                </a:extLst>
              </a:tr>
              <a:tr h="146507">
                <a:tc>
                  <a:txBody>
                    <a:bodyPr/>
                    <a:lstStyle/>
                    <a:p>
                      <a:pPr algn="l" rtl="0" fontAlgn="ctr"/>
                      <a:r>
                        <a:rPr lang="hu-HU" sz="1000" b="0" i="0" u="none" strike="noStrike">
                          <a:solidFill>
                            <a:srgbClr val="000000"/>
                          </a:solidFill>
                          <a:effectLst/>
                          <a:latin typeface="Calibri" panose="020F0502020204030204" pitchFamily="34" charset="0"/>
                        </a:rPr>
                        <a:t>Lámpák</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306</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n/a </a:t>
                      </a:r>
                    </a:p>
                  </a:txBody>
                  <a:tcPr marL="3011" marR="3011" marT="3011" marB="0" anchor="ctr">
                    <a:lnL>
                      <a:noFill/>
                    </a:lnL>
                    <a:lnR>
                      <a:noFill/>
                    </a:lnR>
                    <a:lnT>
                      <a:noFill/>
                    </a:lnT>
                    <a:lnB>
                      <a:noFill/>
                    </a:lnB>
                  </a:tcPr>
                </a:tc>
                <a:extLst>
                  <a:ext uri="{0D108BD9-81ED-4DB2-BD59-A6C34878D82A}">
                    <a16:rowId xmlns:a16="http://schemas.microsoft.com/office/drawing/2014/main" val="3511185527"/>
                  </a:ext>
                </a:extLst>
              </a:tr>
              <a:tr h="276188">
                <a:tc>
                  <a:txBody>
                    <a:bodyPr/>
                    <a:lstStyle/>
                    <a:p>
                      <a:pPr algn="l" rtl="0" fontAlgn="ctr"/>
                      <a:r>
                        <a:rPr lang="hu-HU" sz="1000" b="0" i="0" u="none" strike="noStrike" dirty="0">
                          <a:solidFill>
                            <a:srgbClr val="000000"/>
                          </a:solidFill>
                          <a:effectLst/>
                          <a:latin typeface="Calibri" panose="020F0502020204030204" pitchFamily="34" charset="0"/>
                        </a:rPr>
                        <a:t>Nagygépek (amelyeknek bármely külső mérete meghaladja az 50 cm-t)</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124</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smtClean="0">
                          <a:solidFill>
                            <a:srgbClr val="000000"/>
                          </a:solidFill>
                          <a:effectLst/>
                          <a:latin typeface="Calibri" panose="020F0502020204030204" pitchFamily="34" charset="0"/>
                        </a:rPr>
                        <a:t>218%</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719509239"/>
                  </a:ext>
                </a:extLst>
              </a:tr>
              <a:tr h="276188">
                <a:tc>
                  <a:txBody>
                    <a:bodyPr/>
                    <a:lstStyle/>
                    <a:p>
                      <a:pPr algn="l" rtl="0" fontAlgn="ctr"/>
                      <a:r>
                        <a:rPr lang="hu-HU" sz="1000" b="0" i="0" u="none" strike="noStrike">
                          <a:solidFill>
                            <a:srgbClr val="000000"/>
                          </a:solidFill>
                          <a:effectLst/>
                          <a:latin typeface="Calibri" panose="020F0502020204030204" pitchFamily="34" charset="0"/>
                        </a:rPr>
                        <a:t>Fotovoltaikus panel (amelynek barmely külső mérete meghaladja az 50 cm-t)</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63</a:t>
                      </a:r>
                    </a:p>
                  </a:txBody>
                  <a:tcPr marL="3011" marR="3011" marT="3011" marB="0" anchor="ctr">
                    <a:lnL>
                      <a:noFill/>
                    </a:lnL>
                    <a:lnR>
                      <a:noFill/>
                    </a:lnR>
                    <a:lnT>
                      <a:noFill/>
                    </a:lnT>
                    <a:lnB>
                      <a:noFill/>
                    </a:lnB>
                  </a:tcPr>
                </a:tc>
                <a:tc>
                  <a:txBody>
                    <a:bodyPr/>
                    <a:lstStyle/>
                    <a:p>
                      <a:pPr algn="ctr" rtl="0" fontAlgn="ctr"/>
                      <a:r>
                        <a:rPr lang="hu-HU" sz="1000" b="0" i="0" u="none" strike="noStrike" dirty="0" smtClean="0">
                          <a:solidFill>
                            <a:srgbClr val="000000"/>
                          </a:solidFill>
                          <a:effectLst/>
                          <a:latin typeface="Calibri" panose="020F0502020204030204" pitchFamily="34" charset="0"/>
                        </a:rPr>
                        <a:t>111%</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tcPr>
                </a:tc>
                <a:extLst>
                  <a:ext uri="{0D108BD9-81ED-4DB2-BD59-A6C34878D82A}">
                    <a16:rowId xmlns:a16="http://schemas.microsoft.com/office/drawing/2014/main" val="656244429"/>
                  </a:ext>
                </a:extLst>
              </a:tr>
              <a:tr h="450136">
                <a:tc>
                  <a:txBody>
                    <a:bodyPr/>
                    <a:lstStyle/>
                    <a:p>
                      <a:pPr algn="l" rtl="0" fontAlgn="ctr"/>
                      <a:r>
                        <a:rPr lang="hu-HU" sz="1000" b="0" i="0" u="none" strike="noStrike">
                          <a:solidFill>
                            <a:srgbClr val="000000"/>
                          </a:solidFill>
                          <a:effectLst/>
                          <a:latin typeface="Calibri" panose="020F0502020204030204" pitchFamily="34" charset="0"/>
                        </a:rPr>
                        <a:t>Kisméretű számítás technikai berendezések és távközlési berendezések (amelyeknek egyik külső mérete sem haladja meg az 50 cm-t)</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261</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smtClean="0">
                          <a:solidFill>
                            <a:srgbClr val="000000"/>
                          </a:solidFill>
                          <a:effectLst/>
                          <a:latin typeface="Calibri" panose="020F0502020204030204" pitchFamily="34" charset="0"/>
                        </a:rPr>
                        <a:t>458%</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2171159378"/>
                  </a:ext>
                </a:extLst>
              </a:tr>
              <a:tr h="174775">
                <a:tc>
                  <a:txBody>
                    <a:bodyPr/>
                    <a:lstStyle/>
                    <a:p>
                      <a:pPr algn="l" rtl="0" fontAlgn="ctr"/>
                      <a:r>
                        <a:rPr lang="hu-HU" sz="1000" b="0" i="0" u="none" strike="noStrike">
                          <a:solidFill>
                            <a:srgbClr val="000000"/>
                          </a:solidFill>
                          <a:effectLst/>
                          <a:latin typeface="Calibri" panose="020F0502020204030204" pitchFamily="34" charset="0"/>
                        </a:rPr>
                        <a:t>Kisgépek (egyik külső méretük sem haladja meg az 50 cm-t)</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261</a:t>
                      </a:r>
                    </a:p>
                  </a:txBody>
                  <a:tcPr marL="3011" marR="3011" marT="3011" marB="0" anchor="ctr">
                    <a:lnL>
                      <a:noFill/>
                    </a:lnL>
                    <a:lnR>
                      <a:noFill/>
                    </a:lnR>
                    <a:lnT>
                      <a:noFill/>
                    </a:lnT>
                    <a:lnB>
                      <a:noFill/>
                    </a:lnB>
                  </a:tcPr>
                </a:tc>
                <a:tc>
                  <a:txBody>
                    <a:bodyPr/>
                    <a:lstStyle/>
                    <a:p>
                      <a:pPr algn="ctr" rtl="0" fontAlgn="ctr"/>
                      <a:r>
                        <a:rPr lang="hu-HU" sz="1000" b="0" i="0" u="none" strike="noStrike" dirty="0" smtClean="0">
                          <a:solidFill>
                            <a:srgbClr val="000000"/>
                          </a:solidFill>
                          <a:effectLst/>
                          <a:latin typeface="Calibri" panose="020F0502020204030204" pitchFamily="34" charset="0"/>
                        </a:rPr>
                        <a:t>458%</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tcPr>
                </a:tc>
                <a:extLst>
                  <a:ext uri="{0D108BD9-81ED-4DB2-BD59-A6C34878D82A}">
                    <a16:rowId xmlns:a16="http://schemas.microsoft.com/office/drawing/2014/main" val="3492373637"/>
                  </a:ext>
                </a:extLst>
              </a:tr>
              <a:tr h="139445">
                <a:tc>
                  <a:txBody>
                    <a:bodyPr/>
                    <a:lstStyle/>
                    <a:p>
                      <a:pPr algn="l" rtl="0" fontAlgn="ctr"/>
                      <a:r>
                        <a:rPr lang="hu-HU" sz="1000" b="0" i="0" u="none" strike="noStrike">
                          <a:solidFill>
                            <a:srgbClr val="000000"/>
                          </a:solidFill>
                          <a:effectLst/>
                          <a:latin typeface="Calibri" panose="020F0502020204030204" pitchFamily="34" charset="0"/>
                        </a:rPr>
                        <a:t>Hordozható elem, akkumulátor*</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160</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2384999965"/>
                  </a:ext>
                </a:extLst>
              </a:tr>
              <a:tr h="139445">
                <a:tc>
                  <a:txBody>
                    <a:bodyPr/>
                    <a:lstStyle/>
                    <a:p>
                      <a:pPr algn="l" rtl="0" fontAlgn="ctr"/>
                      <a:r>
                        <a:rPr lang="hu-HU" sz="1000" b="0" i="0" u="none" strike="noStrike">
                          <a:solidFill>
                            <a:srgbClr val="000000"/>
                          </a:solidFill>
                          <a:effectLst/>
                          <a:latin typeface="Calibri" panose="020F0502020204030204" pitchFamily="34" charset="0"/>
                        </a:rPr>
                        <a:t>Ipari elem, akkumulátor*</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239</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tcPr>
                </a:tc>
                <a:extLst>
                  <a:ext uri="{0D108BD9-81ED-4DB2-BD59-A6C34878D82A}">
                    <a16:rowId xmlns:a16="http://schemas.microsoft.com/office/drawing/2014/main" val="1041660203"/>
                  </a:ext>
                </a:extLst>
              </a:tr>
              <a:tr h="139445">
                <a:tc>
                  <a:txBody>
                    <a:bodyPr/>
                    <a:lstStyle/>
                    <a:p>
                      <a:pPr algn="l" rtl="0" fontAlgn="ctr"/>
                      <a:r>
                        <a:rPr lang="hu-HU" sz="1000" b="0" i="0" u="none" strike="noStrike">
                          <a:solidFill>
                            <a:srgbClr val="000000"/>
                          </a:solidFill>
                          <a:effectLst/>
                          <a:latin typeface="Calibri" panose="020F0502020204030204" pitchFamily="34" charset="0"/>
                        </a:rPr>
                        <a:t>Gépjármű elem, akkumulátor**</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238</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smtClean="0">
                          <a:solidFill>
                            <a:srgbClr val="000000"/>
                          </a:solidFill>
                          <a:effectLst/>
                          <a:latin typeface="Calibri" panose="020F0502020204030204" pitchFamily="34" charset="0"/>
                        </a:rPr>
                        <a:t>418%</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751931636"/>
                  </a:ext>
                </a:extLst>
              </a:tr>
              <a:tr h="139445">
                <a:tc>
                  <a:txBody>
                    <a:bodyPr/>
                    <a:lstStyle/>
                    <a:p>
                      <a:pPr algn="l" rtl="0" fontAlgn="ctr"/>
                      <a:r>
                        <a:rPr lang="hu-HU" sz="1000" b="0" i="0" u="none" strike="noStrike">
                          <a:solidFill>
                            <a:srgbClr val="000000"/>
                          </a:solidFill>
                          <a:effectLst/>
                          <a:latin typeface="Calibri" panose="020F0502020204030204" pitchFamily="34" charset="0"/>
                        </a:rPr>
                        <a:t>Gépjármű</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21</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tcPr>
                </a:tc>
                <a:extLst>
                  <a:ext uri="{0D108BD9-81ED-4DB2-BD59-A6C34878D82A}">
                    <a16:rowId xmlns:a16="http://schemas.microsoft.com/office/drawing/2014/main" val="1326940529"/>
                  </a:ext>
                </a:extLst>
              </a:tr>
              <a:tr h="139445">
                <a:tc>
                  <a:txBody>
                    <a:bodyPr/>
                    <a:lstStyle/>
                    <a:p>
                      <a:pPr algn="l" rtl="0" fontAlgn="ctr"/>
                      <a:r>
                        <a:rPr lang="hu-HU" sz="1000" b="0" i="0" u="none" strike="noStrike">
                          <a:solidFill>
                            <a:srgbClr val="000000"/>
                          </a:solidFill>
                          <a:effectLst/>
                          <a:latin typeface="Calibri" panose="020F0502020204030204" pitchFamily="34" charset="0"/>
                        </a:rPr>
                        <a:t>Gumiabroncs</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137</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smtClean="0">
                          <a:solidFill>
                            <a:srgbClr val="000000"/>
                          </a:solidFill>
                          <a:effectLst/>
                          <a:latin typeface="Calibri" panose="020F0502020204030204" pitchFamily="34" charset="0"/>
                        </a:rPr>
                        <a:t>240%</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3876292198"/>
                  </a:ext>
                </a:extLst>
              </a:tr>
              <a:tr h="139445">
                <a:tc>
                  <a:txBody>
                    <a:bodyPr/>
                    <a:lstStyle/>
                    <a:p>
                      <a:pPr algn="l" rtl="0" fontAlgn="ctr"/>
                      <a:r>
                        <a:rPr lang="hu-HU" sz="1000" b="0" i="0" u="none" strike="noStrike">
                          <a:solidFill>
                            <a:srgbClr val="000000"/>
                          </a:solidFill>
                          <a:effectLst/>
                          <a:latin typeface="Calibri" panose="020F0502020204030204" pitchFamily="34" charset="0"/>
                        </a:rPr>
                        <a:t>Irodai papír</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19</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128</a:t>
                      </a:r>
                    </a:p>
                  </a:txBody>
                  <a:tcPr marL="3011" marR="3011" marT="3011" marB="0" anchor="ctr">
                    <a:lnL>
                      <a:noFill/>
                    </a:lnL>
                    <a:lnR>
                      <a:noFill/>
                    </a:lnR>
                    <a:lnT>
                      <a:noFill/>
                    </a:lnT>
                    <a:lnB>
                      <a:noFill/>
                    </a:lnB>
                  </a:tcPr>
                </a:tc>
                <a:tc>
                  <a:txBody>
                    <a:bodyPr/>
                    <a:lstStyle/>
                    <a:p>
                      <a:pPr algn="ctr" rtl="0" fontAlgn="ctr"/>
                      <a:r>
                        <a:rPr lang="hu-HU" sz="1000" b="0" i="0" u="none" strike="noStrike" dirty="0" smtClean="0">
                          <a:solidFill>
                            <a:srgbClr val="000000"/>
                          </a:solidFill>
                          <a:effectLst/>
                          <a:latin typeface="Calibri" panose="020F0502020204030204" pitchFamily="34" charset="0"/>
                        </a:rPr>
                        <a:t>674%</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tcPr>
                </a:tc>
                <a:extLst>
                  <a:ext uri="{0D108BD9-81ED-4DB2-BD59-A6C34878D82A}">
                    <a16:rowId xmlns:a16="http://schemas.microsoft.com/office/drawing/2014/main" val="3299408427"/>
                  </a:ext>
                </a:extLst>
              </a:tr>
              <a:tr h="139445">
                <a:tc>
                  <a:txBody>
                    <a:bodyPr/>
                    <a:lstStyle/>
                    <a:p>
                      <a:pPr algn="l" rtl="0" fontAlgn="ctr"/>
                      <a:r>
                        <a:rPr lang="hu-HU" sz="1000" b="0" i="0" u="none" strike="noStrike">
                          <a:solidFill>
                            <a:srgbClr val="000000"/>
                          </a:solidFill>
                          <a:effectLst/>
                          <a:latin typeface="Calibri" panose="020F0502020204030204" pitchFamily="34" charset="0"/>
                        </a:rPr>
                        <a:t>Reklám hordozó papír</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85</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94</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smtClean="0">
                          <a:solidFill>
                            <a:srgbClr val="000000"/>
                          </a:solidFill>
                          <a:effectLst/>
                          <a:latin typeface="Calibri" panose="020F0502020204030204" pitchFamily="34" charset="0"/>
                        </a:rPr>
                        <a:t>110%</a:t>
                      </a:r>
                      <a:endParaRPr lang="hu-HU" sz="1000" b="0" i="0" u="none" strike="noStrike" dirty="0">
                        <a:solidFill>
                          <a:srgbClr val="000000"/>
                        </a:solidFill>
                        <a:effectLst/>
                        <a:latin typeface="Calibri" panose="020F0502020204030204" pitchFamily="34" charset="0"/>
                      </a:endParaRP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1902497707"/>
                  </a:ext>
                </a:extLst>
              </a:tr>
              <a:tr h="139445">
                <a:tc>
                  <a:txBody>
                    <a:bodyPr/>
                    <a:lstStyle/>
                    <a:p>
                      <a:pPr algn="l" rtl="0" fontAlgn="ctr"/>
                      <a:r>
                        <a:rPr lang="hu-HU" sz="1000" b="0" i="0" u="none" strike="noStrike">
                          <a:solidFill>
                            <a:srgbClr val="000000"/>
                          </a:solidFill>
                          <a:effectLst/>
                          <a:latin typeface="Calibri" panose="020F0502020204030204" pitchFamily="34" charset="0"/>
                        </a:rPr>
                        <a:t>Sütőolaj és zsír</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36</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tcPr>
                </a:tc>
                <a:extLst>
                  <a:ext uri="{0D108BD9-81ED-4DB2-BD59-A6C34878D82A}">
                    <a16:rowId xmlns:a16="http://schemas.microsoft.com/office/drawing/2014/main" val="101866332"/>
                  </a:ext>
                </a:extLst>
              </a:tr>
              <a:tr h="139445">
                <a:tc>
                  <a:txBody>
                    <a:bodyPr/>
                    <a:lstStyle/>
                    <a:p>
                      <a:pPr algn="l" rtl="0" fontAlgn="ctr"/>
                      <a:r>
                        <a:rPr lang="hu-HU" sz="1000" b="0" i="0" u="none" strike="noStrike">
                          <a:solidFill>
                            <a:srgbClr val="000000"/>
                          </a:solidFill>
                          <a:effectLst/>
                          <a:latin typeface="Calibri" panose="020F0502020204030204" pitchFamily="34" charset="0"/>
                        </a:rPr>
                        <a:t>Textiltermékek</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145</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964156599"/>
                  </a:ext>
                </a:extLst>
              </a:tr>
              <a:tr h="139445">
                <a:tc>
                  <a:txBody>
                    <a:bodyPr/>
                    <a:lstStyle/>
                    <a:p>
                      <a:pPr algn="l" rtl="0" fontAlgn="ctr"/>
                      <a:r>
                        <a:rPr lang="hu-HU" sz="1000" b="0" i="0" u="none" strike="noStrike">
                          <a:solidFill>
                            <a:srgbClr val="000000"/>
                          </a:solidFill>
                          <a:effectLst/>
                          <a:latin typeface="Calibri" panose="020F0502020204030204" pitchFamily="34" charset="0"/>
                        </a:rPr>
                        <a:t>Bútorok fából</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17</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tcPr>
                </a:tc>
                <a:extLst>
                  <a:ext uri="{0D108BD9-81ED-4DB2-BD59-A6C34878D82A}">
                    <a16:rowId xmlns:a16="http://schemas.microsoft.com/office/drawing/2014/main" val="3781051646"/>
                  </a:ext>
                </a:extLst>
              </a:tr>
              <a:tr h="139445">
                <a:tc>
                  <a:txBody>
                    <a:bodyPr/>
                    <a:lstStyle/>
                    <a:p>
                      <a:pPr algn="l" rtl="0" fontAlgn="ctr"/>
                      <a:r>
                        <a:rPr lang="hu-HU" sz="1000" b="0" i="0" u="none" strike="noStrike">
                          <a:solidFill>
                            <a:srgbClr val="000000"/>
                          </a:solidFill>
                          <a:effectLst/>
                          <a:latin typeface="Calibri" panose="020F0502020204030204" pitchFamily="34" charset="0"/>
                        </a:rPr>
                        <a:t>Egyéb kőolajtermék</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114</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1359768293"/>
                  </a:ext>
                </a:extLst>
              </a:tr>
              <a:tr h="276188">
                <a:tc>
                  <a:txBody>
                    <a:bodyPr/>
                    <a:lstStyle/>
                    <a:p>
                      <a:pPr algn="l" rtl="0" fontAlgn="ctr"/>
                      <a:r>
                        <a:rPr lang="hu-HU" sz="1000" b="0" i="0" u="none" strike="noStrike">
                          <a:solidFill>
                            <a:srgbClr val="000000"/>
                          </a:solidFill>
                          <a:effectLst/>
                          <a:latin typeface="Calibri" panose="020F0502020204030204" pitchFamily="34" charset="0"/>
                        </a:rPr>
                        <a:t>Műanyag művirág, levél- és gyümölcsutánzat és ezek részei; ezekből készült áru</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1900</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tcPr>
                </a:tc>
                <a:extLst>
                  <a:ext uri="{0D108BD9-81ED-4DB2-BD59-A6C34878D82A}">
                    <a16:rowId xmlns:a16="http://schemas.microsoft.com/office/drawing/2014/main" val="3194194924"/>
                  </a:ext>
                </a:extLst>
              </a:tr>
              <a:tr h="276188">
                <a:tc>
                  <a:txBody>
                    <a:bodyPr/>
                    <a:lstStyle/>
                    <a:p>
                      <a:pPr algn="l" rtl="0" fontAlgn="ctr"/>
                      <a:r>
                        <a:rPr lang="hu-HU" sz="1000" b="0" i="0" u="none" strike="noStrike">
                          <a:solidFill>
                            <a:srgbClr val="000000"/>
                          </a:solidFill>
                          <a:effectLst/>
                          <a:latin typeface="Calibri" panose="020F0502020204030204" pitchFamily="34" charset="0"/>
                        </a:rPr>
                        <a:t>Egyéb vegyipari termék - Szappanok, szerves felületaktív anyagok, mosószerek</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11</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solidFill>
                      <a:srgbClr val="F2F2F2"/>
                    </a:solidFill>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solidFill>
                      <a:srgbClr val="F2F2F2"/>
                    </a:solidFill>
                  </a:tcPr>
                </a:tc>
                <a:extLst>
                  <a:ext uri="{0D108BD9-81ED-4DB2-BD59-A6C34878D82A}">
                    <a16:rowId xmlns:a16="http://schemas.microsoft.com/office/drawing/2014/main" val="1133208102"/>
                  </a:ext>
                </a:extLst>
              </a:tr>
              <a:tr h="212328">
                <a:tc>
                  <a:txBody>
                    <a:bodyPr/>
                    <a:lstStyle/>
                    <a:p>
                      <a:pPr algn="l" rtl="0" fontAlgn="ctr"/>
                      <a:r>
                        <a:rPr lang="hu-HU" sz="1000" b="0" i="0" u="none" strike="noStrike" dirty="0">
                          <a:solidFill>
                            <a:srgbClr val="000000"/>
                          </a:solidFill>
                          <a:effectLst/>
                          <a:latin typeface="Calibri" panose="020F0502020204030204" pitchFamily="34" charset="0"/>
                        </a:rPr>
                        <a:t>Egyéb vegyipari termék - Szépség- vagy testápoló készítmények</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57</a:t>
                      </a:r>
                    </a:p>
                  </a:txBody>
                  <a:tcPr marL="3011" marR="3011" marT="3011" marB="0" anchor="ctr">
                    <a:lnL>
                      <a:noFill/>
                    </a:lnL>
                    <a:lnR>
                      <a:noFill/>
                    </a:lnR>
                    <a:lnT>
                      <a:noFill/>
                    </a:lnT>
                    <a:lnB>
                      <a:noFill/>
                    </a:lnB>
                  </a:tcPr>
                </a:tc>
                <a:tc>
                  <a:txBody>
                    <a:bodyPr/>
                    <a:lstStyle/>
                    <a:p>
                      <a:pPr algn="ctr" rtl="0" fontAlgn="ctr"/>
                      <a:r>
                        <a:rPr lang="hu-HU" sz="1000" b="0" i="0" u="none" strike="noStrike">
                          <a:solidFill>
                            <a:srgbClr val="000000"/>
                          </a:solidFill>
                          <a:effectLst/>
                          <a:latin typeface="Calibri" panose="020F0502020204030204" pitchFamily="34" charset="0"/>
                        </a:rPr>
                        <a:t>-</a:t>
                      </a:r>
                    </a:p>
                  </a:txBody>
                  <a:tcPr marL="3011" marR="3011" marT="3011" marB="0" anchor="ctr">
                    <a:lnL>
                      <a:noFill/>
                    </a:lnL>
                    <a:lnR>
                      <a:noFill/>
                    </a:lnR>
                    <a:lnT>
                      <a:noFill/>
                    </a:lnT>
                    <a:lnB>
                      <a:noFill/>
                    </a:lnB>
                  </a:tcPr>
                </a:tc>
                <a:tc>
                  <a:txBody>
                    <a:bodyPr/>
                    <a:lstStyle/>
                    <a:p>
                      <a:pPr algn="ctr" rtl="0" fontAlgn="ctr"/>
                      <a:r>
                        <a:rPr lang="hu-HU" sz="1000" b="0" i="0" u="none" strike="noStrike" dirty="0">
                          <a:solidFill>
                            <a:srgbClr val="000000"/>
                          </a:solidFill>
                          <a:effectLst/>
                          <a:latin typeface="Calibri" panose="020F0502020204030204" pitchFamily="34" charset="0"/>
                        </a:rPr>
                        <a:t>n/a </a:t>
                      </a:r>
                    </a:p>
                  </a:txBody>
                  <a:tcPr marL="3011" marR="3011" marT="3011" marB="0" anchor="ctr">
                    <a:lnL>
                      <a:noFill/>
                    </a:lnL>
                    <a:lnR>
                      <a:noFill/>
                    </a:lnR>
                    <a:lnT>
                      <a:noFill/>
                    </a:lnT>
                    <a:lnB>
                      <a:noFill/>
                    </a:lnB>
                  </a:tcPr>
                </a:tc>
                <a:extLst>
                  <a:ext uri="{0D108BD9-81ED-4DB2-BD59-A6C34878D82A}">
                    <a16:rowId xmlns:a16="http://schemas.microsoft.com/office/drawing/2014/main" val="2623789133"/>
                  </a:ext>
                </a:extLst>
              </a:tr>
            </a:tbl>
          </a:graphicData>
        </a:graphic>
      </p:graphicFrame>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450" y="6262510"/>
            <a:ext cx="2273341" cy="509521"/>
          </a:xfrm>
          <a:prstGeom prst="rect">
            <a:avLst/>
          </a:prstGeom>
        </p:spPr>
      </p:pic>
    </p:spTree>
    <p:extLst>
      <p:ext uri="{BB962C8B-B14F-4D97-AF65-F5344CB8AC3E}">
        <p14:creationId xmlns:p14="http://schemas.microsoft.com/office/powerpoint/2010/main" val="63555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523220"/>
          </a:xfrm>
          <a:prstGeom prst="rect">
            <a:avLst/>
          </a:prstGeom>
        </p:spPr>
        <p:txBody>
          <a:bodyPr wrap="square">
            <a:spAutoFit/>
          </a:bodyPr>
          <a:lstStyle/>
          <a:p>
            <a:r>
              <a:rPr lang="hu-HU" sz="2800" b="1" dirty="0" smtClean="0">
                <a:solidFill>
                  <a:schemeClr val="tx2"/>
                </a:solidFill>
                <a:ea typeface="+mj-ea"/>
                <a:cs typeface="+mj-cs"/>
              </a:rPr>
              <a:t>1. Csomagolások [442/2012. Korm. Rendelet]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155378" y="1718340"/>
            <a:ext cx="8299269" cy="4537164"/>
          </a:xfrm>
        </p:spPr>
        <p:txBody>
          <a:bodyPr rtlCol="0">
            <a:normAutofit/>
          </a:bodyPr>
          <a:lstStyle/>
          <a:p>
            <a:pPr algn="just">
              <a:buFont typeface="Arial" panose="020B0604020202020204" pitchFamily="34" charset="0"/>
              <a:buChar char="•"/>
            </a:pPr>
            <a:r>
              <a:rPr lang="hu-HU" sz="2000" b="1" dirty="0" smtClean="0"/>
              <a:t>Csomagolás</a:t>
            </a:r>
            <a:r>
              <a:rPr lang="hu-HU" sz="2000" b="1" dirty="0"/>
              <a:t>: </a:t>
            </a:r>
            <a:r>
              <a:rPr lang="hu-HU" sz="2000" dirty="0"/>
              <a:t>valamennyi olyan, bármilyen tulajdonságú anyagból készült termék, amelyet áru tartására, megóvására, átadására, átvételére, szállítására, valamint bemutatására használnak, beleértve minden árut a nyersanyagoktól kezdve a feldolgozott árucikkekig, továbbá az ugyanilyen célra használt egyutas </a:t>
            </a:r>
            <a:r>
              <a:rPr lang="hu-HU" sz="2000" dirty="0" smtClean="0"/>
              <a:t>árucikkek</a:t>
            </a:r>
          </a:p>
          <a:p>
            <a:pPr algn="just">
              <a:buFont typeface="Arial" panose="020B0604020202020204" pitchFamily="34" charset="0"/>
              <a:buChar char="•"/>
            </a:pPr>
            <a:endParaRPr lang="hu-HU" sz="2000" dirty="0" smtClean="0"/>
          </a:p>
          <a:p>
            <a:pPr algn="just">
              <a:buFont typeface="Arial" panose="020B0604020202020204" pitchFamily="34" charset="0"/>
              <a:buChar char="•"/>
            </a:pPr>
            <a:r>
              <a:rPr lang="hu-HU" sz="2000" dirty="0" smtClean="0"/>
              <a:t>Fogyasztói vagy elsődleges csomagolás</a:t>
            </a:r>
          </a:p>
          <a:p>
            <a:pPr algn="just">
              <a:buFont typeface="Arial" panose="020B0604020202020204" pitchFamily="34" charset="0"/>
              <a:buChar char="•"/>
            </a:pPr>
            <a:r>
              <a:rPr lang="hu-HU" sz="2000" dirty="0" smtClean="0"/>
              <a:t>Gyűjtő- vagy másodlagos csomagolás</a:t>
            </a:r>
          </a:p>
          <a:p>
            <a:pPr algn="just">
              <a:buFont typeface="Arial" panose="020B0604020202020204" pitchFamily="34" charset="0"/>
              <a:buChar char="•"/>
            </a:pPr>
            <a:r>
              <a:rPr lang="hu-HU" sz="2000" dirty="0" smtClean="0"/>
              <a:t>Szállítási vagy harmadlagos csomagolás</a:t>
            </a:r>
          </a:p>
          <a:p>
            <a:pPr algn="just">
              <a:buFont typeface="Arial" panose="020B0604020202020204" pitchFamily="34" charset="0"/>
              <a:buChar char="•"/>
            </a:pPr>
            <a:r>
              <a:rPr lang="hu-HU" altLang="hu-HU" sz="2000" dirty="0"/>
              <a:t>KF kód szerinti nyilvántartást kell </a:t>
            </a:r>
            <a:r>
              <a:rPr lang="hu-HU" altLang="hu-HU" sz="2000" dirty="0" smtClean="0"/>
              <a:t>vezetnie</a:t>
            </a:r>
          </a:p>
        </p:txBody>
      </p:sp>
      <p:sp>
        <p:nvSpPr>
          <p:cNvPr id="3" name="Ellipszis 2"/>
          <p:cNvSpPr/>
          <p:nvPr/>
        </p:nvSpPr>
        <p:spPr>
          <a:xfrm>
            <a:off x="1196511" y="5362647"/>
            <a:ext cx="1299411" cy="11481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hu-HU"/>
          </a:p>
        </p:txBody>
      </p:sp>
      <p:sp>
        <p:nvSpPr>
          <p:cNvPr id="6" name="Ellipszis 5"/>
          <p:cNvSpPr/>
          <p:nvPr/>
        </p:nvSpPr>
        <p:spPr>
          <a:xfrm>
            <a:off x="3718673" y="5362647"/>
            <a:ext cx="1299411" cy="11481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hu-HU"/>
          </a:p>
        </p:txBody>
      </p:sp>
      <p:sp>
        <p:nvSpPr>
          <p:cNvPr id="7" name="Ellipszis 6"/>
          <p:cNvSpPr/>
          <p:nvPr/>
        </p:nvSpPr>
        <p:spPr>
          <a:xfrm>
            <a:off x="6044830" y="5334688"/>
            <a:ext cx="1299411" cy="11481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hu-HU"/>
          </a:p>
        </p:txBody>
      </p:sp>
      <p:sp>
        <p:nvSpPr>
          <p:cNvPr id="5" name="Pluszjel 4"/>
          <p:cNvSpPr/>
          <p:nvPr/>
        </p:nvSpPr>
        <p:spPr>
          <a:xfrm>
            <a:off x="2677541" y="5451566"/>
            <a:ext cx="914400" cy="914400"/>
          </a:xfrm>
          <a:prstGeom prst="mathPlu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hu-HU"/>
          </a:p>
        </p:txBody>
      </p:sp>
      <p:sp>
        <p:nvSpPr>
          <p:cNvPr id="9" name="Egyenlő 8"/>
          <p:cNvSpPr/>
          <p:nvPr/>
        </p:nvSpPr>
        <p:spPr>
          <a:xfrm>
            <a:off x="5136337" y="5451566"/>
            <a:ext cx="914400" cy="914400"/>
          </a:xfrm>
          <a:prstGeom prst="mathEqua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hu-HU">
              <a:solidFill>
                <a:schemeClr val="tx1"/>
              </a:solidFill>
            </a:endParaRPr>
          </a:p>
        </p:txBody>
      </p:sp>
      <p:sp>
        <p:nvSpPr>
          <p:cNvPr id="10" name="Szövegdoboz 9"/>
          <p:cNvSpPr txBox="1"/>
          <p:nvPr/>
        </p:nvSpPr>
        <p:spPr>
          <a:xfrm>
            <a:off x="1435710" y="5766919"/>
            <a:ext cx="1060212" cy="584775"/>
          </a:xfrm>
          <a:prstGeom prst="rect">
            <a:avLst/>
          </a:prstGeom>
          <a:noFill/>
          <a:ln>
            <a:solidFill>
              <a:schemeClr val="bg2"/>
            </a:solidFill>
          </a:ln>
        </p:spPr>
        <p:txBody>
          <a:bodyPr wrap="square" rtlCol="0">
            <a:spAutoFit/>
          </a:bodyPr>
          <a:lstStyle/>
          <a:p>
            <a:r>
              <a:rPr lang="hu-HU" sz="1400" dirty="0" smtClean="0"/>
              <a:t>Termék</a:t>
            </a:r>
          </a:p>
          <a:p>
            <a:endParaRPr lang="hu-HU" dirty="0" err="1" smtClean="0"/>
          </a:p>
        </p:txBody>
      </p:sp>
      <p:sp>
        <p:nvSpPr>
          <p:cNvPr id="11" name="Szövegdoboz 10"/>
          <p:cNvSpPr txBox="1"/>
          <p:nvPr/>
        </p:nvSpPr>
        <p:spPr>
          <a:xfrm>
            <a:off x="3710194" y="5766918"/>
            <a:ext cx="1893085" cy="584775"/>
          </a:xfrm>
          <a:prstGeom prst="rect">
            <a:avLst/>
          </a:prstGeom>
          <a:noFill/>
          <a:ln>
            <a:noFill/>
          </a:ln>
        </p:spPr>
        <p:txBody>
          <a:bodyPr wrap="square" rtlCol="0">
            <a:spAutoFit/>
          </a:bodyPr>
          <a:lstStyle/>
          <a:p>
            <a:r>
              <a:rPr lang="hu-HU" sz="1400" dirty="0" smtClean="0"/>
              <a:t>Csomagolószer</a:t>
            </a:r>
          </a:p>
          <a:p>
            <a:endParaRPr lang="hu-HU" dirty="0" err="1" smtClean="0"/>
          </a:p>
        </p:txBody>
      </p:sp>
      <p:sp>
        <p:nvSpPr>
          <p:cNvPr id="12" name="Szövegdoboz 11"/>
          <p:cNvSpPr txBox="1"/>
          <p:nvPr/>
        </p:nvSpPr>
        <p:spPr>
          <a:xfrm>
            <a:off x="6175488" y="5745450"/>
            <a:ext cx="1893085" cy="584775"/>
          </a:xfrm>
          <a:prstGeom prst="rect">
            <a:avLst/>
          </a:prstGeom>
          <a:noFill/>
          <a:ln>
            <a:noFill/>
          </a:ln>
        </p:spPr>
        <p:txBody>
          <a:bodyPr wrap="square" rtlCol="0">
            <a:spAutoFit/>
          </a:bodyPr>
          <a:lstStyle/>
          <a:p>
            <a:r>
              <a:rPr lang="hu-HU" sz="1400" dirty="0" smtClean="0"/>
              <a:t>Csomagolás</a:t>
            </a:r>
          </a:p>
          <a:p>
            <a:endParaRPr lang="hu-HU" dirty="0" err="1" smtClean="0"/>
          </a:p>
        </p:txBody>
      </p:sp>
      <p:pic>
        <p:nvPicPr>
          <p:cNvPr id="13" name="Kép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030" y="6291366"/>
            <a:ext cx="2273341" cy="509521"/>
          </a:xfrm>
          <a:prstGeom prst="rect">
            <a:avLst/>
          </a:prstGeom>
        </p:spPr>
      </p:pic>
    </p:spTree>
    <p:extLst>
      <p:ext uri="{BB962C8B-B14F-4D97-AF65-F5344CB8AC3E}">
        <p14:creationId xmlns:p14="http://schemas.microsoft.com/office/powerpoint/2010/main" val="17137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954107"/>
          </a:xfrm>
          <a:prstGeom prst="rect">
            <a:avLst/>
          </a:prstGeom>
        </p:spPr>
        <p:txBody>
          <a:bodyPr wrap="square">
            <a:spAutoFit/>
          </a:bodyPr>
          <a:lstStyle/>
          <a:p>
            <a:r>
              <a:rPr lang="hu-HU" sz="2800" b="1" dirty="0">
                <a:solidFill>
                  <a:schemeClr val="tx2"/>
                </a:solidFill>
                <a:ea typeface="+mj-ea"/>
                <a:cs typeface="+mj-cs"/>
              </a:rPr>
              <a:t>2</a:t>
            </a:r>
            <a:r>
              <a:rPr lang="hu-HU" sz="2800" b="1" dirty="0" smtClean="0">
                <a:solidFill>
                  <a:schemeClr val="tx2"/>
                </a:solidFill>
                <a:ea typeface="+mj-ea"/>
                <a:cs typeface="+mj-cs"/>
              </a:rPr>
              <a:t>. Egyes egyszer használatos egyéb műanyagtermékek [349/2021. Korm. Rendelet]</a:t>
            </a:r>
            <a:endParaRPr lang="hu-HU" sz="2800" b="1" dirty="0">
              <a:solidFill>
                <a:schemeClr val="tx2"/>
              </a:solidFill>
              <a:ea typeface="+mj-ea"/>
              <a:cs typeface="+mj-cs"/>
            </a:endParaRPr>
          </a:p>
        </p:txBody>
      </p:sp>
      <p:sp>
        <p:nvSpPr>
          <p:cNvPr id="13" name="Szövegdoboz 12"/>
          <p:cNvSpPr txBox="1"/>
          <p:nvPr/>
        </p:nvSpPr>
        <p:spPr>
          <a:xfrm>
            <a:off x="457887" y="1842661"/>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Ételtároló </a:t>
            </a:r>
            <a:r>
              <a:rPr lang="hu-HU" sz="2000" dirty="0"/>
              <a:t>edények</a:t>
            </a:r>
          </a:p>
        </p:txBody>
      </p:sp>
      <p:sp>
        <p:nvSpPr>
          <p:cNvPr id="14" name="Szövegdoboz 13"/>
          <p:cNvSpPr txBox="1"/>
          <p:nvPr/>
        </p:nvSpPr>
        <p:spPr>
          <a:xfrm>
            <a:off x="457887" y="2429254"/>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Flexibilis </a:t>
            </a:r>
            <a:r>
              <a:rPr lang="hu-HU" sz="2000" dirty="0"/>
              <a:t>anyagból készült zacskók vagy csomagolások</a:t>
            </a:r>
          </a:p>
        </p:txBody>
      </p:sp>
      <p:sp>
        <p:nvSpPr>
          <p:cNvPr id="15" name="Szövegdoboz 14"/>
          <p:cNvSpPr txBox="1"/>
          <p:nvPr/>
        </p:nvSpPr>
        <p:spPr>
          <a:xfrm>
            <a:off x="457887" y="2976569"/>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Legfeljebb </a:t>
            </a:r>
            <a:r>
              <a:rPr lang="hu-HU" sz="2000" dirty="0"/>
              <a:t>három liter </a:t>
            </a:r>
            <a:r>
              <a:rPr lang="hu-HU" sz="2000" dirty="0" err="1"/>
              <a:t>űrtartalmú</a:t>
            </a:r>
            <a:r>
              <a:rPr lang="hu-HU" sz="2000" dirty="0"/>
              <a:t> italtárolók</a:t>
            </a:r>
          </a:p>
        </p:txBody>
      </p:sp>
      <p:sp>
        <p:nvSpPr>
          <p:cNvPr id="16" name="Szövegdoboz 15"/>
          <p:cNvSpPr txBox="1"/>
          <p:nvPr/>
        </p:nvSpPr>
        <p:spPr>
          <a:xfrm>
            <a:off x="457887" y="3567746"/>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Italtartó </a:t>
            </a:r>
            <a:r>
              <a:rPr lang="hu-HU" sz="2000" dirty="0"/>
              <a:t>poharak</a:t>
            </a:r>
          </a:p>
        </p:txBody>
      </p:sp>
      <p:sp>
        <p:nvSpPr>
          <p:cNvPr id="17" name="Szövegdoboz 16"/>
          <p:cNvSpPr txBox="1"/>
          <p:nvPr/>
        </p:nvSpPr>
        <p:spPr>
          <a:xfrm>
            <a:off x="457887" y="4185706"/>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Könnyű </a:t>
            </a:r>
            <a:r>
              <a:rPr lang="hu-HU" sz="2000" dirty="0"/>
              <a:t>műanyag </a:t>
            </a:r>
            <a:r>
              <a:rPr lang="hu-HU" sz="2000" dirty="0" err="1"/>
              <a:t>hordtasakok</a:t>
            </a:r>
            <a:endParaRPr lang="hu-HU" sz="2000" dirty="0"/>
          </a:p>
        </p:txBody>
      </p:sp>
      <p:sp>
        <p:nvSpPr>
          <p:cNvPr id="18" name="Szövegdoboz 17"/>
          <p:cNvSpPr txBox="1"/>
          <p:nvPr/>
        </p:nvSpPr>
        <p:spPr>
          <a:xfrm>
            <a:off x="457887" y="4757994"/>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Nedves </a:t>
            </a:r>
            <a:r>
              <a:rPr lang="hu-HU" sz="2000" dirty="0"/>
              <a:t>törlőkendők</a:t>
            </a:r>
          </a:p>
        </p:txBody>
      </p:sp>
      <p:sp>
        <p:nvSpPr>
          <p:cNvPr id="19" name="Szövegdoboz 18"/>
          <p:cNvSpPr txBox="1"/>
          <p:nvPr/>
        </p:nvSpPr>
        <p:spPr>
          <a:xfrm>
            <a:off x="457887" y="5330282"/>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Léggömbök</a:t>
            </a:r>
            <a:endParaRPr lang="hu-HU" sz="2000" dirty="0"/>
          </a:p>
        </p:txBody>
      </p:sp>
      <p:sp>
        <p:nvSpPr>
          <p:cNvPr id="20" name="Szövegdoboz 19"/>
          <p:cNvSpPr txBox="1"/>
          <p:nvPr/>
        </p:nvSpPr>
        <p:spPr>
          <a:xfrm>
            <a:off x="457887" y="5860305"/>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Dohánytermékek </a:t>
            </a:r>
            <a:r>
              <a:rPr lang="hu-HU" sz="2000" dirty="0"/>
              <a:t>szűrővel</a:t>
            </a:r>
          </a:p>
        </p:txBody>
      </p:sp>
      <p:sp>
        <p:nvSpPr>
          <p:cNvPr id="21" name="Szövegdoboz 20"/>
          <p:cNvSpPr txBox="1"/>
          <p:nvPr/>
        </p:nvSpPr>
        <p:spPr>
          <a:xfrm>
            <a:off x="457887" y="6384815"/>
            <a:ext cx="8168640" cy="400110"/>
          </a:xfrm>
          <a:prstGeom prst="rect">
            <a:avLst/>
          </a:prstGeom>
          <a:noFill/>
          <a:ln>
            <a:solidFill>
              <a:schemeClr val="bg2"/>
            </a:solidFill>
          </a:ln>
        </p:spPr>
        <p:txBody>
          <a:bodyPr wrap="square" rtlCol="0">
            <a:spAutoFit/>
          </a:bodyPr>
          <a:lstStyle/>
          <a:p>
            <a:pPr marL="800100" lvl="1" indent="-342900">
              <a:buFont typeface="Arial" panose="020B0604020202020204" pitchFamily="34" charset="0"/>
              <a:buChar char="•"/>
            </a:pPr>
            <a:r>
              <a:rPr lang="hu-HU" sz="2000" dirty="0" smtClean="0"/>
              <a:t>Halászeszközök</a:t>
            </a:r>
            <a:endParaRPr lang="hu-HU" sz="2000" dirty="0"/>
          </a:p>
        </p:txBody>
      </p:sp>
      <p:pic>
        <p:nvPicPr>
          <p:cNvPr id="12" name="Kép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98940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954107"/>
          </a:xfrm>
          <a:prstGeom prst="rect">
            <a:avLst/>
          </a:prstGeom>
        </p:spPr>
        <p:txBody>
          <a:bodyPr wrap="square">
            <a:spAutoFit/>
          </a:bodyPr>
          <a:lstStyle/>
          <a:p>
            <a:r>
              <a:rPr lang="hu-HU" sz="2800" b="1" dirty="0">
                <a:solidFill>
                  <a:schemeClr val="tx2"/>
                </a:solidFill>
                <a:ea typeface="+mj-ea"/>
                <a:cs typeface="+mj-cs"/>
              </a:rPr>
              <a:t>3</a:t>
            </a:r>
            <a:r>
              <a:rPr lang="hu-HU" sz="2800" b="1" dirty="0" smtClean="0">
                <a:solidFill>
                  <a:schemeClr val="tx2"/>
                </a:solidFill>
                <a:ea typeface="+mj-ea"/>
                <a:cs typeface="+mj-cs"/>
              </a:rPr>
              <a:t>. Elektromos, elektronikus berendezések [197/2014. Korm. Rendelet]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155378" y="1718340"/>
            <a:ext cx="8299269" cy="4537164"/>
          </a:xfrm>
        </p:spPr>
        <p:txBody>
          <a:bodyPr rtlCol="0">
            <a:normAutofit fontScale="92500" lnSpcReduction="10000"/>
          </a:bodyPr>
          <a:lstStyle/>
          <a:p>
            <a:pPr algn="just">
              <a:buFont typeface="Arial" panose="020B0604020202020204" pitchFamily="34" charset="0"/>
              <a:buChar char="•"/>
            </a:pPr>
            <a:r>
              <a:rPr lang="hu-HU" sz="2000" b="1" dirty="0" smtClean="0"/>
              <a:t>Elektromos</a:t>
            </a:r>
            <a:r>
              <a:rPr lang="hu-HU" sz="2000" b="1" dirty="0"/>
              <a:t>, elektronikus berendezés: </a:t>
            </a:r>
            <a:r>
              <a:rPr lang="hu-HU" sz="2000" dirty="0"/>
              <a:t>legfeljebb 1000 V váltakozó feszültségű, valamint legfeljebb 1500 V egyenfeszültségű árammal működő berendezés, amelynek rendeltetésszerű működése elektromágneses mezőtől vagy elektromos áramtól függ, ideértve az elektromágneses mező vagy elektromos áram előállítását, mérését, átvitelét biztosító eszközöket is</a:t>
            </a:r>
            <a:endParaRPr lang="hu-HU" sz="2000" dirty="0" smtClean="0"/>
          </a:p>
          <a:p>
            <a:pPr marL="457200" indent="-457200" algn="just">
              <a:buFont typeface="+mj-lt"/>
              <a:buAutoNum type="arabicPeriod"/>
            </a:pPr>
            <a:r>
              <a:rPr lang="hu-HU" sz="2000" dirty="0" smtClean="0"/>
              <a:t>Hőcserélő berendezések</a:t>
            </a:r>
          </a:p>
          <a:p>
            <a:pPr marL="457200" indent="-457200" algn="just">
              <a:buFont typeface="+mj-lt"/>
              <a:buAutoNum type="arabicPeriod"/>
            </a:pPr>
            <a:r>
              <a:rPr lang="hu-HU" sz="2000" dirty="0" smtClean="0"/>
              <a:t>Képernyők, monitorok és olyan berendezések, amelyek 100 cm2-nél nagyobb felszíni képernyőt tartalmaznak</a:t>
            </a:r>
          </a:p>
          <a:p>
            <a:pPr marL="457200" indent="-457200" algn="just">
              <a:buFont typeface="+mj-lt"/>
              <a:buAutoNum type="arabicPeriod"/>
            </a:pPr>
            <a:r>
              <a:rPr lang="hu-HU" sz="2000" dirty="0" smtClean="0"/>
              <a:t>Lámpák</a:t>
            </a:r>
          </a:p>
          <a:p>
            <a:pPr marL="457200" indent="-457200" algn="just">
              <a:buFont typeface="+mj-lt"/>
              <a:buAutoNum type="arabicPeriod"/>
            </a:pPr>
            <a:r>
              <a:rPr lang="hu-HU" sz="2000" dirty="0" smtClean="0"/>
              <a:t>Nagygépek (bármely külső méret meghaladja az 50 cm-t) Fényelemek (napelemek)</a:t>
            </a:r>
          </a:p>
          <a:p>
            <a:pPr marL="457200" indent="-457200" algn="just">
              <a:buFont typeface="+mj-lt"/>
              <a:buAutoNum type="arabicPeriod"/>
            </a:pPr>
            <a:r>
              <a:rPr lang="hu-HU" sz="2000" dirty="0" smtClean="0"/>
              <a:t>Kisgépek (egyikük külső méretük sem haladja meg az 50 cm-t)</a:t>
            </a:r>
          </a:p>
          <a:p>
            <a:pPr marL="457200" indent="-457200" algn="just">
              <a:buFont typeface="+mj-lt"/>
              <a:buAutoNum type="arabicPeriod"/>
            </a:pPr>
            <a:r>
              <a:rPr lang="hu-HU" sz="2000" dirty="0" smtClean="0"/>
              <a:t>Kisméretű számítástechnikai berendezések és távközlési berendezések ( 50 cm alatt)</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83716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ép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1079" y="4840014"/>
            <a:ext cx="2417822" cy="181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ép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31" y="4459682"/>
            <a:ext cx="2336189" cy="233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églalap 1"/>
          <p:cNvSpPr/>
          <p:nvPr/>
        </p:nvSpPr>
        <p:spPr>
          <a:xfrm>
            <a:off x="235131" y="813735"/>
            <a:ext cx="8908869" cy="954107"/>
          </a:xfrm>
          <a:prstGeom prst="rect">
            <a:avLst/>
          </a:prstGeom>
        </p:spPr>
        <p:txBody>
          <a:bodyPr wrap="square">
            <a:spAutoFit/>
          </a:bodyPr>
          <a:lstStyle/>
          <a:p>
            <a:r>
              <a:rPr lang="hu-HU" sz="2800" b="1" dirty="0">
                <a:solidFill>
                  <a:schemeClr val="tx2"/>
                </a:solidFill>
                <a:ea typeface="+mj-ea"/>
                <a:cs typeface="+mj-cs"/>
              </a:rPr>
              <a:t>4</a:t>
            </a:r>
            <a:r>
              <a:rPr lang="hu-HU" sz="2800" b="1" dirty="0" smtClean="0">
                <a:solidFill>
                  <a:schemeClr val="tx2"/>
                </a:solidFill>
                <a:ea typeface="+mj-ea"/>
                <a:cs typeface="+mj-cs"/>
              </a:rPr>
              <a:t>. Elemek és akkumulátorok [445/2012. Korm. Rendelet]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155378" y="1718340"/>
            <a:ext cx="8299269" cy="4537164"/>
          </a:xfrm>
        </p:spPr>
        <p:txBody>
          <a:bodyPr rtlCol="0">
            <a:normAutofit/>
          </a:bodyPr>
          <a:lstStyle/>
          <a:p>
            <a:pPr algn="just">
              <a:buFont typeface="Arial" panose="020B0604020202020204" pitchFamily="34" charset="0"/>
              <a:buChar char="•"/>
            </a:pPr>
            <a:r>
              <a:rPr lang="hu-HU" sz="2000" b="1" dirty="0" smtClean="0"/>
              <a:t>Elem</a:t>
            </a:r>
            <a:r>
              <a:rPr lang="hu-HU" sz="2000" b="1" dirty="0"/>
              <a:t>, akkumulátor: </a:t>
            </a:r>
            <a:r>
              <a:rPr lang="hu-HU" sz="2000" dirty="0" smtClean="0"/>
              <a:t>elektromos </a:t>
            </a:r>
            <a:r>
              <a:rPr lang="hu-HU" sz="2000" dirty="0"/>
              <a:t>áramforrás, amely kémiai energiát közvetlenül elektromos energiává alakít át, és egy vagy több elsődleges (nem újratölthető), illetve másodlagos (újratölthető) részegységből (cellából) </a:t>
            </a:r>
            <a:r>
              <a:rPr lang="hu-HU" sz="2000" dirty="0" smtClean="0"/>
              <a:t>áll</a:t>
            </a:r>
          </a:p>
          <a:p>
            <a:pPr algn="just">
              <a:buFont typeface="Arial" panose="020B0604020202020204" pitchFamily="34" charset="0"/>
              <a:buChar char="•"/>
            </a:pPr>
            <a:endParaRPr lang="hu-HU" sz="2000" dirty="0" smtClean="0"/>
          </a:p>
          <a:p>
            <a:pPr algn="just">
              <a:buFont typeface="Arial" panose="020B0604020202020204" pitchFamily="34" charset="0"/>
              <a:buChar char="•"/>
            </a:pPr>
            <a:r>
              <a:rPr lang="hu-HU" sz="2000" dirty="0" smtClean="0"/>
              <a:t>Hordozható elem, vagy hordozható akkumulátor</a:t>
            </a:r>
          </a:p>
          <a:p>
            <a:pPr algn="just">
              <a:buFont typeface="Arial" panose="020B0604020202020204" pitchFamily="34" charset="0"/>
              <a:buChar char="•"/>
            </a:pPr>
            <a:r>
              <a:rPr lang="hu-HU" sz="2000" dirty="0" smtClean="0"/>
              <a:t>Gombelem</a:t>
            </a:r>
          </a:p>
          <a:p>
            <a:pPr algn="just">
              <a:buFont typeface="Arial" panose="020B0604020202020204" pitchFamily="34" charset="0"/>
              <a:buChar char="•"/>
            </a:pPr>
            <a:r>
              <a:rPr lang="hu-HU" sz="2000" dirty="0" smtClean="0"/>
              <a:t>Gépjárműelem vagy gépjármű akkumulátor</a:t>
            </a:r>
          </a:p>
          <a:p>
            <a:pPr algn="just">
              <a:buFont typeface="Arial" panose="020B0604020202020204" pitchFamily="34" charset="0"/>
              <a:buChar char="•"/>
            </a:pPr>
            <a:r>
              <a:rPr lang="hu-HU" sz="2000" dirty="0" smtClean="0"/>
              <a:t>Ipari elem vagy ipari akkumulátor</a:t>
            </a:r>
          </a:p>
        </p:txBody>
      </p:sp>
      <p:pic>
        <p:nvPicPr>
          <p:cNvPr id="13" name="Kép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6706" y="2706205"/>
            <a:ext cx="1462171" cy="14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Kép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8901" y="4143055"/>
            <a:ext cx="2060894" cy="192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7499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523220"/>
          </a:xfrm>
          <a:prstGeom prst="rect">
            <a:avLst/>
          </a:prstGeom>
        </p:spPr>
        <p:txBody>
          <a:bodyPr wrap="square">
            <a:spAutoFit/>
          </a:bodyPr>
          <a:lstStyle/>
          <a:p>
            <a:r>
              <a:rPr lang="hu-HU" sz="2800" b="1" dirty="0">
                <a:solidFill>
                  <a:schemeClr val="tx2"/>
                </a:solidFill>
                <a:ea typeface="+mj-ea"/>
                <a:cs typeface="+mj-cs"/>
              </a:rPr>
              <a:t>5</a:t>
            </a:r>
            <a:r>
              <a:rPr lang="hu-HU" sz="2800" b="1" dirty="0" smtClean="0">
                <a:solidFill>
                  <a:schemeClr val="tx2"/>
                </a:solidFill>
                <a:ea typeface="+mj-ea"/>
                <a:cs typeface="+mj-cs"/>
              </a:rPr>
              <a:t>. Gépjárművek [369/2014. Korm. Rendelet]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155378" y="1718340"/>
            <a:ext cx="8299269" cy="4537164"/>
          </a:xfrm>
        </p:spPr>
        <p:txBody>
          <a:bodyPr rtlCol="0">
            <a:normAutofit/>
          </a:bodyPr>
          <a:lstStyle/>
          <a:p>
            <a:pPr algn="just">
              <a:buFont typeface="Arial" panose="020B0604020202020204" pitchFamily="34" charset="0"/>
              <a:buChar char="•"/>
            </a:pPr>
            <a:r>
              <a:rPr lang="hu-HU" sz="2000" b="1" dirty="0" smtClean="0"/>
              <a:t>Gépjármű</a:t>
            </a:r>
            <a:r>
              <a:rPr lang="hu-HU" sz="2000" b="1" dirty="0"/>
              <a:t>: </a:t>
            </a:r>
            <a:r>
              <a:rPr lang="hu-HU" sz="2000" dirty="0"/>
              <a:t>a közúti járművek műszaki megvizsgálásáról szóló miniszteri rendeletben meghatározott M1 és N1 járműkategória, továbbá – a motoros tricikli kivételével – a </a:t>
            </a:r>
            <a:r>
              <a:rPr lang="hu-HU" sz="2000" dirty="0" err="1"/>
              <a:t>háromkerekű</a:t>
            </a:r>
            <a:r>
              <a:rPr lang="hu-HU" sz="2000" dirty="0"/>
              <a:t> </a:t>
            </a:r>
            <a:r>
              <a:rPr lang="hu-HU" sz="2000" dirty="0" smtClean="0"/>
              <a:t>gépjármű</a:t>
            </a:r>
          </a:p>
          <a:p>
            <a:pPr marL="0" indent="0" algn="just">
              <a:buNone/>
            </a:pPr>
            <a:endParaRPr lang="hu-HU" sz="2000" dirty="0" smtClean="0"/>
          </a:p>
        </p:txBody>
      </p:sp>
      <p:sp>
        <p:nvSpPr>
          <p:cNvPr id="3" name="Szövegdoboz 2"/>
          <p:cNvSpPr txBox="1"/>
          <p:nvPr/>
        </p:nvSpPr>
        <p:spPr>
          <a:xfrm>
            <a:off x="515639" y="3190087"/>
            <a:ext cx="3272589" cy="1223784"/>
          </a:xfrm>
          <a:prstGeom prst="rect">
            <a:avLst/>
          </a:prstGeom>
          <a:solidFill>
            <a:schemeClr val="accent3">
              <a:lumMod val="20000"/>
              <a:lumOff val="80000"/>
            </a:schemeClr>
          </a:solidFill>
          <a:ln>
            <a:solidFill>
              <a:schemeClr val="bg2"/>
            </a:solidFill>
          </a:ln>
        </p:spPr>
        <p:txBody>
          <a:bodyPr wrap="square" rtlCol="0">
            <a:spAutoFit/>
          </a:bodyPr>
          <a:lstStyle/>
          <a:p>
            <a:r>
              <a:rPr lang="hu-HU" b="1" dirty="0"/>
              <a:t>M1 kategória: </a:t>
            </a:r>
            <a:r>
              <a:rPr lang="hu-HU" dirty="0"/>
              <a:t>Személyszállító gépkocsik, a gépjárművezető ülésén kívül legfeljebb</a:t>
            </a:r>
          </a:p>
          <a:p>
            <a:r>
              <a:rPr lang="hu-HU" dirty="0"/>
              <a:t>nyolc ülőhellyel.</a:t>
            </a:r>
            <a:endParaRPr lang="hu-HU" dirty="0" smtClean="0"/>
          </a:p>
        </p:txBody>
      </p:sp>
      <p:sp>
        <p:nvSpPr>
          <p:cNvPr id="5" name="Szövegdoboz 4"/>
          <p:cNvSpPr txBox="1"/>
          <p:nvPr/>
        </p:nvSpPr>
        <p:spPr>
          <a:xfrm>
            <a:off x="515639" y="4932761"/>
            <a:ext cx="3272589" cy="1223784"/>
          </a:xfrm>
          <a:prstGeom prst="rect">
            <a:avLst/>
          </a:prstGeom>
          <a:solidFill>
            <a:schemeClr val="accent3">
              <a:lumMod val="20000"/>
              <a:lumOff val="80000"/>
            </a:schemeClr>
          </a:solidFill>
          <a:ln>
            <a:solidFill>
              <a:schemeClr val="bg2"/>
            </a:solidFill>
          </a:ln>
        </p:spPr>
        <p:txBody>
          <a:bodyPr wrap="square" rtlCol="0">
            <a:spAutoFit/>
          </a:bodyPr>
          <a:lstStyle/>
          <a:p>
            <a:r>
              <a:rPr lang="hu-HU" b="1" dirty="0"/>
              <a:t>N1 kategória: </a:t>
            </a:r>
            <a:r>
              <a:rPr lang="hu-HU" dirty="0"/>
              <a:t>Áruszállító gépkocsik, legfeljebb 3,5 t műszakilag megengedett</a:t>
            </a:r>
          </a:p>
          <a:p>
            <a:r>
              <a:rPr lang="hu-HU" dirty="0"/>
              <a:t>legnagyobb össztömeggel.</a:t>
            </a:r>
            <a:endParaRPr lang="hu-HU" dirty="0" smtClean="0"/>
          </a:p>
        </p:txBody>
      </p:sp>
      <p:pic>
        <p:nvPicPr>
          <p:cNvPr id="1026" name="Picture 2" descr="Személyautó — ZV Rent-a-c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5302" y="2434401"/>
            <a:ext cx="2799692" cy="197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rinter zárt áruszállító Papp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130" y="4449625"/>
            <a:ext cx="2190055" cy="2190055"/>
          </a:xfrm>
          <a:prstGeom prst="rect">
            <a:avLst/>
          </a:prstGeom>
          <a:noFill/>
          <a:extLst>
            <a:ext uri="{909E8E84-426E-40DD-AFC4-6F175D3DCCD1}">
              <a14:hiddenFill xmlns:a14="http://schemas.microsoft.com/office/drawing/2010/main">
                <a:solidFill>
                  <a:srgbClr val="FFFFFF"/>
                </a:solidFill>
              </a14:hiddenFill>
            </a:ext>
          </a:extLst>
        </p:spPr>
      </p:pic>
      <p:pic>
        <p:nvPicPr>
          <p:cNvPr id="8" name="Kép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409859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523220"/>
          </a:xfrm>
          <a:prstGeom prst="rect">
            <a:avLst/>
          </a:prstGeom>
        </p:spPr>
        <p:txBody>
          <a:bodyPr wrap="square">
            <a:spAutoFit/>
          </a:bodyPr>
          <a:lstStyle/>
          <a:p>
            <a:r>
              <a:rPr lang="hu-HU" sz="2800" b="1" dirty="0" smtClean="0">
                <a:solidFill>
                  <a:schemeClr val="tx2"/>
                </a:solidFill>
                <a:ea typeface="+mj-ea"/>
                <a:cs typeface="+mj-cs"/>
              </a:rPr>
              <a:t>6. Gumiabroncs ( 1. melléklet 1.6. pont)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283257" y="1567086"/>
            <a:ext cx="8299269" cy="4537164"/>
          </a:xfrm>
        </p:spPr>
        <p:txBody>
          <a:bodyPr rtlCol="0">
            <a:normAutofit/>
          </a:bodyPr>
          <a:lstStyle/>
          <a:p>
            <a:pPr marL="0" indent="0" algn="just">
              <a:buNone/>
            </a:pPr>
            <a:r>
              <a:rPr lang="hu-HU" sz="2000" b="1" dirty="0"/>
              <a:t>4011 vámtarifaszám:</a:t>
            </a:r>
            <a:r>
              <a:rPr lang="hu-HU" sz="2000" dirty="0"/>
              <a:t> </a:t>
            </a:r>
            <a:r>
              <a:rPr lang="hu-HU" sz="2000" dirty="0" smtClean="0"/>
              <a:t>új</a:t>
            </a:r>
            <a:r>
              <a:rPr lang="hu-HU" sz="2000" dirty="0"/>
              <a:t>, gumi légabroncs</a:t>
            </a:r>
            <a:r>
              <a:rPr lang="hu-HU" sz="2000" dirty="0" smtClean="0"/>
              <a:t>;</a:t>
            </a:r>
          </a:p>
          <a:p>
            <a:pPr marL="0" indent="0" algn="just">
              <a:buNone/>
            </a:pPr>
            <a:endParaRPr lang="hu-HU" sz="2000" dirty="0"/>
          </a:p>
          <a:p>
            <a:pPr marL="0" indent="0" algn="just">
              <a:buNone/>
            </a:pPr>
            <a:r>
              <a:rPr lang="hu-HU" sz="2000" b="1" dirty="0" smtClean="0"/>
              <a:t>4012 </a:t>
            </a:r>
            <a:r>
              <a:rPr lang="hu-HU" sz="2000" b="1" dirty="0"/>
              <a:t>vámtarifaszám: </a:t>
            </a:r>
            <a:endParaRPr lang="hu-HU" sz="2000" b="1" dirty="0" smtClean="0"/>
          </a:p>
          <a:p>
            <a:pPr marL="0" indent="0" algn="just">
              <a:buNone/>
            </a:pPr>
            <a:r>
              <a:rPr lang="hu-HU" sz="2000" dirty="0" smtClean="0"/>
              <a:t>újrafutózott </a:t>
            </a:r>
            <a:r>
              <a:rPr lang="hu-HU" sz="2000" dirty="0"/>
              <a:t>vagy használt gumi légabroncs, a tömör vagy kisnyomású gumiabroncs értendő, a gumiabroncs-futófelület és gumiabroncs-tömlővédő szalag kivételéve</a:t>
            </a:r>
          </a:p>
          <a:p>
            <a:pPr marL="0" indent="0" algn="just">
              <a:buNone/>
            </a:pPr>
            <a:endParaRPr lang="hu-HU" sz="2000" dirty="0" smtClean="0"/>
          </a:p>
        </p:txBody>
      </p:sp>
      <p:pic>
        <p:nvPicPr>
          <p:cNvPr id="3078" name="Picture 6" descr="A gumiabroncs a természetben nem bomlik 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55" y="3770512"/>
            <a:ext cx="6667500" cy="2149011"/>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63839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35577" y="264953"/>
            <a:ext cx="8229600" cy="976930"/>
          </a:xfrm>
        </p:spPr>
        <p:txBody>
          <a:bodyPr>
            <a:normAutofit fontScale="90000"/>
          </a:bodyPr>
          <a:lstStyle/>
          <a:p>
            <a:pPr algn="ctr"/>
            <a:r>
              <a:rPr lang="hu-HU" b="1" dirty="0" smtClean="0">
                <a:solidFill>
                  <a:schemeClr val="tx1"/>
                </a:solidFill>
              </a:rPr>
              <a:t>Mit gondolnak a „hulladékosokról”?</a:t>
            </a:r>
            <a:endParaRPr lang="hu-HU" sz="1300" b="1" dirty="0">
              <a:solidFill>
                <a:schemeClr val="tx1"/>
              </a:solidFill>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9137" y="6192221"/>
            <a:ext cx="2622874" cy="509521"/>
          </a:xfrm>
          <a:prstGeom prst="rect">
            <a:avLst/>
          </a:prstGeom>
        </p:spPr>
      </p:pic>
      <p:pic>
        <p:nvPicPr>
          <p:cNvPr id="5" name="Kép 1"/>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41788" y="1345427"/>
            <a:ext cx="4008589" cy="23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éptalálatok a következőre: fémtolva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88" y="3786167"/>
            <a:ext cx="3801773" cy="266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ép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0154" y="2204635"/>
            <a:ext cx="4131857" cy="316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22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523220"/>
          </a:xfrm>
          <a:prstGeom prst="rect">
            <a:avLst/>
          </a:prstGeom>
        </p:spPr>
        <p:txBody>
          <a:bodyPr wrap="square">
            <a:spAutoFit/>
          </a:bodyPr>
          <a:lstStyle/>
          <a:p>
            <a:r>
              <a:rPr lang="hu-HU" sz="2800" b="1" dirty="0">
                <a:solidFill>
                  <a:schemeClr val="tx2"/>
                </a:solidFill>
                <a:ea typeface="+mj-ea"/>
                <a:cs typeface="+mj-cs"/>
              </a:rPr>
              <a:t>7</a:t>
            </a:r>
            <a:r>
              <a:rPr lang="hu-HU" sz="2800" b="1" dirty="0" smtClean="0">
                <a:solidFill>
                  <a:schemeClr val="tx2"/>
                </a:solidFill>
                <a:ea typeface="+mj-ea"/>
                <a:cs typeface="+mj-cs"/>
              </a:rPr>
              <a:t>. Irodai papír (1. melléklet 1.7. pont)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283257" y="1567086"/>
            <a:ext cx="8299269" cy="4537164"/>
          </a:xfrm>
        </p:spPr>
        <p:txBody>
          <a:bodyPr rtlCol="0">
            <a:normAutofit/>
          </a:bodyPr>
          <a:lstStyle/>
          <a:p>
            <a:pPr marL="0" indent="0" algn="just">
              <a:buNone/>
            </a:pPr>
            <a:endParaRPr lang="hu-HU" sz="2000" dirty="0"/>
          </a:p>
          <a:p>
            <a:pPr marL="0" indent="0" algn="just">
              <a:buNone/>
            </a:pPr>
            <a:endParaRPr lang="hu-HU" sz="2000" dirty="0" smtClean="0"/>
          </a:p>
        </p:txBody>
      </p:sp>
      <p:sp>
        <p:nvSpPr>
          <p:cNvPr id="5" name="Rectangle 3"/>
          <p:cNvSpPr>
            <a:spLocks noGrp="1" noChangeArrowheads="1"/>
          </p:cNvSpPr>
          <p:nvPr>
            <p:ph idx="1"/>
          </p:nvPr>
        </p:nvSpPr>
        <p:spPr>
          <a:xfrm>
            <a:off x="93501" y="1821925"/>
            <a:ext cx="8988622" cy="5452024"/>
          </a:xfrm>
        </p:spPr>
        <p:txBody>
          <a:bodyPr rtlCol="0">
            <a:normAutofit fontScale="70000" lnSpcReduction="20000"/>
          </a:bodyPr>
          <a:lstStyle/>
          <a:p>
            <a:pPr algn="just">
              <a:buFont typeface="Arial" panose="020B0604020202020204" pitchFamily="34" charset="0"/>
              <a:buChar char="•"/>
            </a:pPr>
            <a:r>
              <a:rPr lang="hu-HU" sz="2000" b="1" dirty="0" smtClean="0"/>
              <a:t>4802 </a:t>
            </a:r>
            <a:r>
              <a:rPr lang="hu-HU" sz="2000" b="1" dirty="0"/>
              <a:t>vámtarifaszám: </a:t>
            </a:r>
            <a:r>
              <a:rPr lang="hu-HU" sz="2000" dirty="0"/>
              <a:t>nem bevont papír és karton írásra, nyomtatásra vagy más grafikai célra, és nem perforált lyukkártya- és lyukszalagpapír tekercsben vagy téglalap (beleértve a négyzet) alakú ívben, bármilyen méretben, a 4801 vagy a 4803 </a:t>
            </a:r>
            <a:r>
              <a:rPr lang="hu-HU" sz="2000" dirty="0" err="1"/>
              <a:t>vtsz</a:t>
            </a:r>
            <a:r>
              <a:rPr lang="hu-HU" sz="2000" dirty="0"/>
              <a:t>. alá tartozó papír kivételével; kézi </a:t>
            </a:r>
            <a:r>
              <a:rPr lang="hu-HU" sz="2000" dirty="0" err="1"/>
              <a:t>merítésű</a:t>
            </a:r>
            <a:r>
              <a:rPr lang="hu-HU" sz="2000" dirty="0"/>
              <a:t> papír és karton a végfelhasználó számára </a:t>
            </a:r>
            <a:r>
              <a:rPr lang="hu-HU" sz="2000" dirty="0" smtClean="0"/>
              <a:t>kiszerelve, kivéve</a:t>
            </a:r>
            <a:r>
              <a:rPr lang="hu-HU" sz="2000" dirty="0"/>
              <a:t>: nem perforált lyukkártya- és lyukszalagpapír, kézi </a:t>
            </a:r>
            <a:r>
              <a:rPr lang="hu-HU" sz="2000" dirty="0" err="1"/>
              <a:t>merítésű</a:t>
            </a:r>
            <a:r>
              <a:rPr lang="hu-HU" sz="2000" dirty="0"/>
              <a:t> papír;</a:t>
            </a:r>
          </a:p>
          <a:p>
            <a:pPr algn="just">
              <a:buFont typeface="Arial" panose="020B0604020202020204" pitchFamily="34" charset="0"/>
              <a:buChar char="•"/>
            </a:pPr>
            <a:r>
              <a:rPr lang="hu-HU" sz="2000" b="1" dirty="0" smtClean="0"/>
              <a:t>4809 </a:t>
            </a:r>
            <a:r>
              <a:rPr lang="hu-HU" sz="2000" b="1" dirty="0"/>
              <a:t>vámtarifaszám: </a:t>
            </a:r>
            <a:r>
              <a:rPr lang="hu-HU" sz="2000" dirty="0"/>
              <a:t>kartonpapír, önmásolópapír és más másoló- vagy átírópapír, nyomtatott is (beleértve a sokszorosító stencilezéshez vagy az ofszet nyomólemezhez való bevont vagy impregnált papírt is) tekercsben vagy ívben;</a:t>
            </a:r>
          </a:p>
          <a:p>
            <a:pPr algn="just">
              <a:buFont typeface="Arial" panose="020B0604020202020204" pitchFamily="34" charset="0"/>
              <a:buChar char="•"/>
            </a:pPr>
            <a:r>
              <a:rPr lang="hu-HU" sz="2000" b="1" dirty="0" smtClean="0"/>
              <a:t>4810 </a:t>
            </a:r>
            <a:r>
              <a:rPr lang="hu-HU" sz="2000" b="1" dirty="0"/>
              <a:t>vámtarifaszám: </a:t>
            </a:r>
            <a:r>
              <a:rPr lang="hu-HU" sz="2000" dirty="0"/>
              <a:t>papír és karton egyik vagy mindkét oldalán kaolinnal (kínai agyaggal) vagy más szervetlen anyaggal bevonva, kötőanyag felhasználásával is, de más bevonat nélkül, felületileg színezett, díszített vagy nyomtatott is, tekercsben vagy téglalap (beleértve a négyzet) alakú ívben, bármilyen méretben írásra, nyomtatásra vagy más grafikai célra a végfelhasználó számára kiszerelve;</a:t>
            </a:r>
          </a:p>
          <a:p>
            <a:pPr algn="just">
              <a:buFont typeface="Arial" panose="020B0604020202020204" pitchFamily="34" charset="0"/>
              <a:buChar char="•"/>
            </a:pPr>
            <a:r>
              <a:rPr lang="hu-HU" sz="2000" b="1" dirty="0"/>
              <a:t> </a:t>
            </a:r>
            <a:r>
              <a:rPr lang="hu-HU" sz="2000" b="1" dirty="0" smtClean="0"/>
              <a:t>4811 </a:t>
            </a:r>
            <a:r>
              <a:rPr lang="hu-HU" sz="2000" b="1" dirty="0"/>
              <a:t>vámtarifaszám: </a:t>
            </a:r>
            <a:r>
              <a:rPr lang="hu-HU" sz="2000" dirty="0"/>
              <a:t>papír, karton, cellulózvatta és cellulózszálból álló szövedék bevonva, impregnálva, borítva, felületileg színezve, díszítve vagy nyomtatva, tekercsben vagy téglalap (beleértve a négyzet) alakú ívben, bármilyen méretben a 4803, 4809 vagy 4810 </a:t>
            </a:r>
            <a:r>
              <a:rPr lang="hu-HU" sz="2000" dirty="0" err="1"/>
              <a:t>vtsz</a:t>
            </a:r>
            <a:r>
              <a:rPr lang="hu-HU" sz="2000" dirty="0"/>
              <a:t>. alá tartozók kivételével;</a:t>
            </a:r>
          </a:p>
          <a:p>
            <a:pPr algn="just">
              <a:buFont typeface="Arial" panose="020B0604020202020204" pitchFamily="34" charset="0"/>
              <a:buChar char="•"/>
            </a:pPr>
            <a:r>
              <a:rPr lang="hu-HU" sz="2000" b="1" dirty="0" smtClean="0"/>
              <a:t>4816 </a:t>
            </a:r>
            <a:r>
              <a:rPr lang="hu-HU" sz="2000" b="1" dirty="0"/>
              <a:t>vámtarifaszám: </a:t>
            </a:r>
            <a:r>
              <a:rPr lang="hu-HU" sz="2000" dirty="0"/>
              <a:t>karbonpapír, önmásolópapír és más másoló- vagy átírópapír (a 4809 </a:t>
            </a:r>
            <a:r>
              <a:rPr lang="hu-HU" sz="2000" dirty="0" err="1"/>
              <a:t>vtsz</a:t>
            </a:r>
            <a:r>
              <a:rPr lang="hu-HU" sz="2000" dirty="0"/>
              <a:t>. alá tartozók kivételével), a sokszorosító stencil- és az ofszet nyomólemezpapír dobozba kiszerelve is;</a:t>
            </a:r>
          </a:p>
          <a:p>
            <a:pPr algn="just">
              <a:buFont typeface="Arial" panose="020B0604020202020204" pitchFamily="34" charset="0"/>
              <a:buChar char="•"/>
            </a:pPr>
            <a:r>
              <a:rPr lang="hu-HU" sz="2000" b="1" dirty="0" smtClean="0"/>
              <a:t>4819 </a:t>
            </a:r>
            <a:r>
              <a:rPr lang="hu-HU" sz="2000" b="1" dirty="0"/>
              <a:t>60 vámtarifaszám és HR </a:t>
            </a:r>
            <a:r>
              <a:rPr lang="hu-HU" sz="2000" b="1" dirty="0" err="1"/>
              <a:t>alszám</a:t>
            </a:r>
            <a:r>
              <a:rPr lang="hu-HU" sz="2000" b="1" dirty="0"/>
              <a:t>: </a:t>
            </a:r>
            <a:r>
              <a:rPr lang="hu-HU" sz="2000" dirty="0"/>
              <a:t>iratgyűjtő doboz, levéltartó doboz, tárolódoboz és hasonló cikk irodai, üzleti vagy hasonló célra;</a:t>
            </a:r>
          </a:p>
          <a:p>
            <a:pPr algn="just">
              <a:buFont typeface="Arial" panose="020B0604020202020204" pitchFamily="34" charset="0"/>
              <a:buChar char="•"/>
            </a:pPr>
            <a:r>
              <a:rPr lang="hu-HU" sz="2000" b="1" dirty="0" smtClean="0"/>
              <a:t>4820 </a:t>
            </a:r>
            <a:r>
              <a:rPr lang="hu-HU" sz="2000" b="1" dirty="0"/>
              <a:t>vámtarifaszám: </a:t>
            </a:r>
            <a:r>
              <a:rPr lang="hu-HU" sz="2000" dirty="0"/>
              <a:t>regiszter, üzleti könyv, jegyzetfüzet (notesz), megrendelőkönyv, orvosi vénytömb, írótömb, előjegyzési jegyzettömb, napló és hasonló termék, iskolai füzet, írómappa, iratrendező (cserélhető lapokkal vagy más), dosszié, iratborító, sokszorosított üzleti űrlap, karbon betétlapos tömb és más irodaszer papírból vagy kartonból; album, minták vagy gyűjtemények számára és könyvborító papírból vagy </a:t>
            </a:r>
            <a:r>
              <a:rPr lang="hu-HU" sz="2000" dirty="0" smtClean="0"/>
              <a:t>kartonból kivéve</a:t>
            </a:r>
            <a:r>
              <a:rPr lang="hu-HU" sz="2000" dirty="0"/>
              <a:t>: a reklámhordozó papírnak minősülő termékeket, az üzleti könyv, a megrendelőkönyv, az orvosi vénytömb, az iskolai füzet és a könyvborító;</a:t>
            </a:r>
          </a:p>
          <a:p>
            <a:pPr algn="just">
              <a:buFont typeface="Arial" panose="020B0604020202020204" pitchFamily="34" charset="0"/>
              <a:buChar char="•"/>
            </a:pPr>
            <a:endParaRPr lang="hu-HU" sz="2000" dirty="0" smtClean="0"/>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6378" y="6334381"/>
            <a:ext cx="2273341" cy="509521"/>
          </a:xfrm>
          <a:prstGeom prst="rect">
            <a:avLst/>
          </a:prstGeom>
        </p:spPr>
      </p:pic>
    </p:spTree>
    <p:extLst>
      <p:ext uri="{BB962C8B-B14F-4D97-AF65-F5344CB8AC3E}">
        <p14:creationId xmlns:p14="http://schemas.microsoft.com/office/powerpoint/2010/main" val="44359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523220"/>
          </a:xfrm>
          <a:prstGeom prst="rect">
            <a:avLst/>
          </a:prstGeom>
        </p:spPr>
        <p:txBody>
          <a:bodyPr wrap="square">
            <a:spAutoFit/>
          </a:bodyPr>
          <a:lstStyle/>
          <a:p>
            <a:r>
              <a:rPr lang="hu-HU" sz="2800" b="1" dirty="0" smtClean="0">
                <a:solidFill>
                  <a:schemeClr val="tx2"/>
                </a:solidFill>
                <a:ea typeface="+mj-ea"/>
                <a:cs typeface="+mj-cs"/>
              </a:rPr>
              <a:t>8. Reklámhordozó papír (1. melléklet 1.8. pont)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283257" y="1567086"/>
            <a:ext cx="8299269" cy="4537164"/>
          </a:xfrm>
        </p:spPr>
        <p:txBody>
          <a:bodyPr rtlCol="0">
            <a:normAutofit/>
          </a:bodyPr>
          <a:lstStyle/>
          <a:p>
            <a:pPr marL="0" indent="0" algn="just">
              <a:buNone/>
            </a:pPr>
            <a:endParaRPr lang="hu-HU" sz="2000" dirty="0"/>
          </a:p>
          <a:p>
            <a:pPr marL="0" indent="0" algn="just">
              <a:buNone/>
            </a:pPr>
            <a:endParaRPr lang="hu-HU" sz="2000" dirty="0" smtClean="0"/>
          </a:p>
        </p:txBody>
      </p:sp>
      <p:sp>
        <p:nvSpPr>
          <p:cNvPr id="5" name="Rectangle 3"/>
          <p:cNvSpPr>
            <a:spLocks noGrp="1" noChangeArrowheads="1"/>
          </p:cNvSpPr>
          <p:nvPr>
            <p:ph idx="1"/>
          </p:nvPr>
        </p:nvSpPr>
        <p:spPr>
          <a:xfrm>
            <a:off x="-61420" y="1567086"/>
            <a:ext cx="9205420" cy="4537164"/>
          </a:xfrm>
        </p:spPr>
        <p:txBody>
          <a:bodyPr rtlCol="0">
            <a:normAutofit fontScale="85000" lnSpcReduction="10000"/>
          </a:bodyPr>
          <a:lstStyle/>
          <a:p>
            <a:pPr algn="just">
              <a:buFont typeface="Arial" panose="020B0604020202020204" pitchFamily="34" charset="0"/>
              <a:buChar char="•"/>
            </a:pPr>
            <a:r>
              <a:rPr lang="hu-HU" sz="2000" b="1" dirty="0" smtClean="0"/>
              <a:t>ex. 48</a:t>
            </a:r>
            <a:r>
              <a:rPr lang="hu-HU" sz="2000" b="1" dirty="0"/>
              <a:t>. Árucsoport: </a:t>
            </a:r>
            <a:r>
              <a:rPr lang="hu-HU" sz="2000" dirty="0"/>
              <a:t>papír és karton; papíripari rostanyagból, papírból vagy kartonból készült áruk;</a:t>
            </a:r>
          </a:p>
          <a:p>
            <a:pPr algn="just">
              <a:buFont typeface="Arial" panose="020B0604020202020204" pitchFamily="34" charset="0"/>
              <a:buChar char="•"/>
            </a:pPr>
            <a:r>
              <a:rPr lang="hu-HU" sz="2000" b="1" dirty="0" smtClean="0"/>
              <a:t>ex</a:t>
            </a:r>
            <a:r>
              <a:rPr lang="hu-HU" sz="2000" b="1" dirty="0"/>
              <a:t>. 49. Árucsoport: </a:t>
            </a:r>
            <a:r>
              <a:rPr lang="hu-HU" sz="2000" dirty="0"/>
              <a:t>könyvek, újságok, képek és más nyomdaipari termékek</a:t>
            </a:r>
            <a:r>
              <a:rPr lang="hu-HU" sz="2000" dirty="0" smtClean="0"/>
              <a:t>;</a:t>
            </a:r>
          </a:p>
          <a:p>
            <a:pPr algn="just">
              <a:buFont typeface="Arial" panose="020B0604020202020204" pitchFamily="34" charset="0"/>
              <a:buChar char="•"/>
            </a:pPr>
            <a:endParaRPr lang="hu-HU" sz="2000" dirty="0"/>
          </a:p>
          <a:p>
            <a:pPr algn="just">
              <a:buFont typeface="Arial" panose="020B0604020202020204" pitchFamily="34" charset="0"/>
              <a:buChar char="•"/>
            </a:pPr>
            <a:r>
              <a:rPr lang="hu-HU" sz="2000" b="1" dirty="0"/>
              <a:t>R</a:t>
            </a:r>
            <a:r>
              <a:rPr lang="hu-HU" sz="2000" b="1" dirty="0" smtClean="0"/>
              <a:t>eklámhordozó </a:t>
            </a:r>
            <a:r>
              <a:rPr lang="hu-HU" sz="2000" b="1" dirty="0"/>
              <a:t>papír: </a:t>
            </a:r>
            <a:r>
              <a:rPr lang="hu-HU" sz="2000" dirty="0"/>
              <a:t>a gazdasági reklámtevékenység alapvető feltételeiről és egyes korlátairól szóló törvényben meghatározott gazdasági reklámot tartalmazó, a médiaszolgáltatásokról és a tömegkommunikációról szóló törvény által meghatározott</a:t>
            </a:r>
          </a:p>
          <a:p>
            <a:pPr algn="just">
              <a:buFont typeface="Arial" panose="020B0604020202020204" pitchFamily="34" charset="0"/>
              <a:buChar char="•"/>
            </a:pPr>
            <a:endParaRPr lang="hu-HU" sz="2000" dirty="0"/>
          </a:p>
          <a:p>
            <a:pPr algn="just">
              <a:buFont typeface="Arial" panose="020B0604020202020204" pitchFamily="34" charset="0"/>
              <a:buChar char="•"/>
            </a:pPr>
            <a:r>
              <a:rPr lang="hu-HU" sz="2000" dirty="0"/>
              <a:t>a) sajtótermékek közül az időszaki lap egyes számai,</a:t>
            </a:r>
          </a:p>
          <a:p>
            <a:pPr algn="just">
              <a:buFont typeface="Arial" panose="020B0604020202020204" pitchFamily="34" charset="0"/>
              <a:buChar char="•"/>
            </a:pPr>
            <a:endParaRPr lang="hu-HU" sz="2000" dirty="0"/>
          </a:p>
          <a:p>
            <a:pPr algn="just">
              <a:buFont typeface="Arial" panose="020B0604020202020204" pitchFamily="34" charset="0"/>
              <a:buChar char="•"/>
            </a:pPr>
            <a:r>
              <a:rPr lang="hu-HU" sz="2000" dirty="0"/>
              <a:t>b) egyéb nyomtatott anyagok közül a grafikát, rajzot vagy fotót tartalmazó kiadvány, a térkép, a nyomtatott képeslap, a névjegykártya kivételével az üdvözlő- és más hasonló kártya, a nyomtatott naptár, a nyomtatott üzleti reklámanyag, a katalógus, a prospektus, a reklámposzter és hasonlók, a röplap és az egyéb szöveges kiadvány,</a:t>
            </a:r>
          </a:p>
          <a:p>
            <a:pPr algn="just">
              <a:buFont typeface="Arial" panose="020B0604020202020204" pitchFamily="34" charset="0"/>
              <a:buChar char="•"/>
            </a:pPr>
            <a:endParaRPr lang="hu-HU" sz="2000" dirty="0"/>
          </a:p>
          <a:p>
            <a:pPr algn="just">
              <a:buFont typeface="Arial" panose="020B0604020202020204" pitchFamily="34" charset="0"/>
              <a:buChar char="•"/>
            </a:pPr>
            <a:r>
              <a:rPr lang="hu-HU" sz="2000" dirty="0"/>
              <a:t>ideértve azt is, ha más kiadvány mellékletét képezik, kivéve az ISBN-számmal ellátott könyvet, és a tankönyvjegyzékbe felvett tankönyvet;</a:t>
            </a:r>
          </a:p>
          <a:p>
            <a:pPr algn="just">
              <a:buFont typeface="Arial" panose="020B0604020202020204" pitchFamily="34" charset="0"/>
              <a:buChar char="•"/>
            </a:pPr>
            <a:endParaRPr lang="hu-HU" sz="2000" dirty="0" smtClean="0"/>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9976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954107"/>
          </a:xfrm>
          <a:prstGeom prst="rect">
            <a:avLst/>
          </a:prstGeom>
        </p:spPr>
        <p:txBody>
          <a:bodyPr wrap="square">
            <a:spAutoFit/>
          </a:bodyPr>
          <a:lstStyle/>
          <a:p>
            <a:pPr algn="ctr"/>
            <a:r>
              <a:rPr lang="hu-HU" sz="2800" b="1" dirty="0">
                <a:solidFill>
                  <a:schemeClr val="tx2"/>
                </a:solidFill>
                <a:ea typeface="+mj-ea"/>
                <a:cs typeface="+mj-cs"/>
              </a:rPr>
              <a:t>9</a:t>
            </a:r>
            <a:r>
              <a:rPr lang="hu-HU" sz="2800" b="1" dirty="0" smtClean="0">
                <a:solidFill>
                  <a:schemeClr val="tx2"/>
                </a:solidFill>
                <a:ea typeface="+mj-ea"/>
                <a:cs typeface="+mj-cs"/>
              </a:rPr>
              <a:t>. Sütőolaj és –zsír (1. melléklet 1.9. pont) </a:t>
            </a:r>
          </a:p>
          <a:p>
            <a:pPr algn="ctr"/>
            <a:r>
              <a:rPr lang="hu-HU" sz="2800" b="1" dirty="0" smtClean="0">
                <a:solidFill>
                  <a:schemeClr val="tx2"/>
                </a:solidFill>
                <a:ea typeface="+mj-ea"/>
                <a:cs typeface="+mj-cs"/>
              </a:rPr>
              <a:t>(2025.01.01. előtt)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283257" y="1567086"/>
            <a:ext cx="8299269" cy="4537164"/>
          </a:xfrm>
        </p:spPr>
        <p:txBody>
          <a:bodyPr rtlCol="0">
            <a:normAutofit/>
          </a:bodyPr>
          <a:lstStyle/>
          <a:p>
            <a:pPr marL="0" indent="0" algn="just">
              <a:buNone/>
            </a:pPr>
            <a:endParaRPr lang="hu-HU" sz="2000" dirty="0"/>
          </a:p>
          <a:p>
            <a:pPr marL="0" indent="0" algn="just">
              <a:buNone/>
            </a:pPr>
            <a:endParaRPr lang="hu-HU" sz="2000" dirty="0" smtClean="0"/>
          </a:p>
        </p:txBody>
      </p:sp>
      <p:sp>
        <p:nvSpPr>
          <p:cNvPr id="5" name="Rectangle 3"/>
          <p:cNvSpPr>
            <a:spLocks noGrp="1" noChangeArrowheads="1"/>
          </p:cNvSpPr>
          <p:nvPr>
            <p:ph idx="1"/>
          </p:nvPr>
        </p:nvSpPr>
        <p:spPr>
          <a:xfrm>
            <a:off x="93501" y="1821925"/>
            <a:ext cx="8988622" cy="5452024"/>
          </a:xfrm>
        </p:spPr>
        <p:txBody>
          <a:bodyPr rtlCol="0">
            <a:normAutofit/>
          </a:bodyPr>
          <a:lstStyle/>
          <a:p>
            <a:pPr algn="just">
              <a:buFont typeface="Arial" panose="020B0604020202020204" pitchFamily="34" charset="0"/>
              <a:buChar char="•"/>
            </a:pPr>
            <a:r>
              <a:rPr lang="hu-HU" sz="2000" b="1" dirty="0" smtClean="0"/>
              <a:t>1507 </a:t>
            </a:r>
            <a:r>
              <a:rPr lang="hu-HU" sz="2000" b="1" dirty="0"/>
              <a:t>90 90 vámtarifaszám HR és KN </a:t>
            </a:r>
            <a:r>
              <a:rPr lang="hu-HU" sz="2000" b="1" dirty="0" err="1"/>
              <a:t>alszám</a:t>
            </a:r>
            <a:r>
              <a:rPr lang="hu-HU" sz="2000" b="1" dirty="0"/>
              <a:t>: </a:t>
            </a:r>
            <a:r>
              <a:rPr lang="hu-HU" sz="2000" dirty="0"/>
              <a:t>más szójababolaj és frakciói finomítva is, de vegyileg nem átalakítva;</a:t>
            </a:r>
          </a:p>
          <a:p>
            <a:pPr algn="just">
              <a:buFont typeface="Arial" panose="020B0604020202020204" pitchFamily="34" charset="0"/>
              <a:buChar char="•"/>
            </a:pPr>
            <a:r>
              <a:rPr lang="hu-HU" sz="2000" b="1" dirty="0" smtClean="0"/>
              <a:t>1509 </a:t>
            </a:r>
            <a:r>
              <a:rPr lang="hu-HU" sz="2000" b="1" dirty="0"/>
              <a:t>40 00 vámtarifaszám HR és KN </a:t>
            </a:r>
            <a:r>
              <a:rPr lang="hu-HU" sz="2000" b="1" dirty="0" err="1"/>
              <a:t>alszám</a:t>
            </a:r>
            <a:r>
              <a:rPr lang="hu-HU" sz="2000" b="1" dirty="0"/>
              <a:t>: </a:t>
            </a:r>
            <a:r>
              <a:rPr lang="hu-HU" sz="2000" dirty="0"/>
              <a:t>más szűz olívaolaj;</a:t>
            </a:r>
          </a:p>
          <a:p>
            <a:pPr algn="just">
              <a:buFont typeface="Arial" panose="020B0604020202020204" pitchFamily="34" charset="0"/>
              <a:buChar char="•"/>
            </a:pPr>
            <a:r>
              <a:rPr lang="hu-HU" sz="2000" b="1" dirty="0" smtClean="0"/>
              <a:t>1511 </a:t>
            </a:r>
            <a:r>
              <a:rPr lang="hu-HU" sz="2000" b="1" dirty="0"/>
              <a:t>90 99 vámtarifaszám HR és KN </a:t>
            </a:r>
            <a:r>
              <a:rPr lang="hu-HU" sz="2000" b="1" dirty="0" err="1"/>
              <a:t>alszám</a:t>
            </a:r>
            <a:r>
              <a:rPr lang="hu-HU" sz="2000" b="1" dirty="0"/>
              <a:t>: </a:t>
            </a:r>
            <a:r>
              <a:rPr lang="hu-HU" sz="2000" dirty="0"/>
              <a:t>más pálmaolaj és frakciói, finomítva is, de vegyileg nem átalakítva;</a:t>
            </a:r>
          </a:p>
          <a:p>
            <a:pPr algn="just">
              <a:buFont typeface="Arial" panose="020B0604020202020204" pitchFamily="34" charset="0"/>
              <a:buChar char="•"/>
            </a:pPr>
            <a:r>
              <a:rPr lang="hu-HU" sz="2000" b="1" dirty="0" smtClean="0"/>
              <a:t>1512 </a:t>
            </a:r>
            <a:r>
              <a:rPr lang="hu-HU" sz="2000" b="1" dirty="0"/>
              <a:t>19 90 vámtarifaszám HR és KN </a:t>
            </a:r>
            <a:r>
              <a:rPr lang="hu-HU" sz="2000" b="1" dirty="0" err="1"/>
              <a:t>alszám</a:t>
            </a:r>
            <a:r>
              <a:rPr lang="hu-HU" sz="2000" b="1" dirty="0"/>
              <a:t>: </a:t>
            </a:r>
            <a:r>
              <a:rPr lang="hu-HU" sz="2000" dirty="0"/>
              <a:t>más napraforgómag- vagy pórsáfránymagolaj és ezek frakciói (kivéve: műszaki vagy ipari felhasználásra);</a:t>
            </a:r>
          </a:p>
          <a:p>
            <a:pPr algn="just">
              <a:buFont typeface="Arial" panose="020B0604020202020204" pitchFamily="34" charset="0"/>
              <a:buChar char="•"/>
            </a:pPr>
            <a:r>
              <a:rPr lang="hu-HU" sz="2000" b="1" dirty="0" smtClean="0"/>
              <a:t>1514 </a:t>
            </a:r>
            <a:r>
              <a:rPr lang="hu-HU" sz="2000" b="1" dirty="0"/>
              <a:t>19 90 vámtarifaszám HR és KN </a:t>
            </a:r>
            <a:r>
              <a:rPr lang="hu-HU" sz="2000" b="1" dirty="0" err="1"/>
              <a:t>alszám</a:t>
            </a:r>
            <a:r>
              <a:rPr lang="hu-HU" sz="2000" b="1" dirty="0"/>
              <a:t>: </a:t>
            </a:r>
            <a:r>
              <a:rPr lang="hu-HU" sz="2000" dirty="0"/>
              <a:t>más olajrepce-, repce- vagy mustárolaj és ezek frakciói, finomítva is, de vegyileg nem átalakítva (kivéve: műszaki vagy ipari felhasználásra</a:t>
            </a:r>
            <a:r>
              <a:rPr lang="hu-HU" sz="2000" dirty="0" smtClean="0"/>
              <a:t>);</a:t>
            </a:r>
          </a:p>
          <a:p>
            <a:pPr algn="just">
              <a:buFont typeface="Arial" panose="020B0604020202020204" pitchFamily="34" charset="0"/>
              <a:buChar char="•"/>
            </a:pPr>
            <a:r>
              <a:rPr lang="hu-HU" b="1" dirty="0" smtClean="0"/>
              <a:t>1517 </a:t>
            </a:r>
            <a:r>
              <a:rPr lang="hu-HU" b="1" dirty="0"/>
              <a:t>90 91 vámtarifaszám HR és KN </a:t>
            </a:r>
            <a:r>
              <a:rPr lang="hu-HU" b="1" dirty="0" err="1"/>
              <a:t>alszám</a:t>
            </a:r>
            <a:r>
              <a:rPr lang="hu-HU" dirty="0"/>
              <a:t>: az 1.9.1. – 1.9.5. pont szerinti körforgásos termékek </a:t>
            </a:r>
            <a:r>
              <a:rPr lang="hu-HU" dirty="0" smtClean="0"/>
              <a:t>keverékei </a:t>
            </a:r>
            <a:r>
              <a:rPr lang="hu-HU" b="1" dirty="0" smtClean="0">
                <a:solidFill>
                  <a:srgbClr val="FF0000"/>
                </a:solidFill>
              </a:rPr>
              <a:t>(2025.01.01. után)</a:t>
            </a:r>
            <a:endParaRPr lang="hu-HU" b="1" dirty="0">
              <a:solidFill>
                <a:srgbClr val="FF0000"/>
              </a:solidFill>
            </a:endParaRPr>
          </a:p>
          <a:p>
            <a:pPr algn="just">
              <a:buFont typeface="Arial" panose="020B0604020202020204" pitchFamily="34" charset="0"/>
              <a:buChar char="•"/>
            </a:pPr>
            <a:endParaRPr lang="hu-HU" sz="2000" dirty="0"/>
          </a:p>
          <a:p>
            <a:pPr algn="just">
              <a:buFont typeface="Arial" panose="020B0604020202020204" pitchFamily="34" charset="0"/>
              <a:buChar char="•"/>
            </a:pPr>
            <a:endParaRPr lang="hu-HU" sz="2000" dirty="0" smtClean="0"/>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98306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523220"/>
          </a:xfrm>
          <a:prstGeom prst="rect">
            <a:avLst/>
          </a:prstGeom>
        </p:spPr>
        <p:txBody>
          <a:bodyPr wrap="square">
            <a:spAutoFit/>
          </a:bodyPr>
          <a:lstStyle/>
          <a:p>
            <a:r>
              <a:rPr lang="hu-HU" sz="2800" b="1" dirty="0" smtClean="0">
                <a:solidFill>
                  <a:schemeClr val="tx2"/>
                </a:solidFill>
                <a:ea typeface="+mj-ea"/>
                <a:cs typeface="+mj-cs"/>
              </a:rPr>
              <a:t>10. Textiltermékek (1. melléklet 1.10. pont)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283257" y="1567086"/>
            <a:ext cx="8299269" cy="4537164"/>
          </a:xfrm>
        </p:spPr>
        <p:txBody>
          <a:bodyPr rtlCol="0">
            <a:normAutofit/>
          </a:bodyPr>
          <a:lstStyle/>
          <a:p>
            <a:pPr marL="0" indent="0" algn="just">
              <a:buNone/>
            </a:pPr>
            <a:endParaRPr lang="hu-HU" sz="2000" dirty="0"/>
          </a:p>
          <a:p>
            <a:pPr marL="0" indent="0" algn="just">
              <a:buNone/>
            </a:pPr>
            <a:endParaRPr lang="hu-HU" sz="2000" dirty="0" smtClean="0"/>
          </a:p>
        </p:txBody>
      </p:sp>
      <p:sp>
        <p:nvSpPr>
          <p:cNvPr id="5" name="Rectangle 3"/>
          <p:cNvSpPr>
            <a:spLocks noGrp="1" noChangeArrowheads="1"/>
          </p:cNvSpPr>
          <p:nvPr>
            <p:ph idx="1"/>
          </p:nvPr>
        </p:nvSpPr>
        <p:spPr>
          <a:xfrm>
            <a:off x="235131" y="1546004"/>
            <a:ext cx="8661362" cy="5290914"/>
          </a:xfrm>
        </p:spPr>
        <p:txBody>
          <a:bodyPr rtlCol="0">
            <a:normAutofit fontScale="77500" lnSpcReduction="20000"/>
          </a:bodyPr>
          <a:lstStyle/>
          <a:p>
            <a:pPr algn="just">
              <a:buFont typeface="Arial" panose="020B0604020202020204" pitchFamily="34" charset="0"/>
              <a:buChar char="•"/>
            </a:pPr>
            <a:r>
              <a:rPr lang="hu-HU" sz="2400" b="1" dirty="0" smtClean="0"/>
              <a:t>4203</a:t>
            </a:r>
            <a:r>
              <a:rPr lang="hu-HU" sz="2400" dirty="0" smtClean="0"/>
              <a:t> </a:t>
            </a:r>
            <a:r>
              <a:rPr lang="hu-HU" sz="2400" b="1" dirty="0" smtClean="0"/>
              <a:t>vámtarifaszám: </a:t>
            </a:r>
            <a:r>
              <a:rPr lang="hu-HU" sz="2400" dirty="0" smtClean="0"/>
              <a:t>ruházati </a:t>
            </a:r>
            <a:r>
              <a:rPr lang="hu-HU" sz="2400" dirty="0"/>
              <a:t>árucikkek és ruházati tartozékok természetes vagy mesterséges bőrből;</a:t>
            </a:r>
          </a:p>
          <a:p>
            <a:pPr algn="just">
              <a:buFont typeface="Arial" panose="020B0604020202020204" pitchFamily="34" charset="0"/>
              <a:buChar char="•"/>
            </a:pPr>
            <a:r>
              <a:rPr lang="hu-HU" sz="2400" b="1" dirty="0" smtClean="0"/>
              <a:t>4205 </a:t>
            </a:r>
            <a:r>
              <a:rPr lang="hu-HU" sz="2400" b="1" dirty="0"/>
              <a:t>vámtarifaszám: </a:t>
            </a:r>
            <a:r>
              <a:rPr lang="hu-HU" sz="2400" dirty="0"/>
              <a:t>más árucikk természetes vagy mesterséges bőrből;</a:t>
            </a:r>
          </a:p>
          <a:p>
            <a:pPr algn="just">
              <a:buFont typeface="Arial" panose="020B0604020202020204" pitchFamily="34" charset="0"/>
              <a:buChar char="•"/>
            </a:pPr>
            <a:r>
              <a:rPr lang="hu-HU" sz="2400" b="1" dirty="0" smtClean="0"/>
              <a:t>4304 </a:t>
            </a:r>
            <a:r>
              <a:rPr lang="hu-HU" sz="2400" b="1" dirty="0"/>
              <a:t>vámtarifaszám: </a:t>
            </a:r>
            <a:r>
              <a:rPr lang="hu-HU" sz="2400" dirty="0"/>
              <a:t>műszőrme és ebből készült áru;</a:t>
            </a:r>
          </a:p>
          <a:p>
            <a:pPr algn="just">
              <a:buFont typeface="Arial" panose="020B0604020202020204" pitchFamily="34" charset="0"/>
              <a:buChar char="•"/>
            </a:pPr>
            <a:r>
              <a:rPr lang="hu-HU" sz="2400" b="1" dirty="0" smtClean="0"/>
              <a:t>57</a:t>
            </a:r>
            <a:r>
              <a:rPr lang="hu-HU" sz="2400" b="1" dirty="0"/>
              <a:t>. Árucsoport: </a:t>
            </a:r>
            <a:r>
              <a:rPr lang="hu-HU" sz="2400" dirty="0"/>
              <a:t>szőnyegek és más textil padlóborítók;</a:t>
            </a:r>
          </a:p>
          <a:p>
            <a:pPr algn="just">
              <a:buFont typeface="Arial" panose="020B0604020202020204" pitchFamily="34" charset="0"/>
              <a:buChar char="•"/>
            </a:pPr>
            <a:r>
              <a:rPr lang="hu-HU" sz="2400" b="1" dirty="0" smtClean="0"/>
              <a:t>61</a:t>
            </a:r>
            <a:r>
              <a:rPr lang="hu-HU" sz="2400" b="1" dirty="0"/>
              <a:t>. Árucsoport: </a:t>
            </a:r>
            <a:r>
              <a:rPr lang="hu-HU" sz="2400" dirty="0"/>
              <a:t>kötött vagy hurkolt ruházati cikkek, kellékek és tartozékok;</a:t>
            </a:r>
          </a:p>
          <a:p>
            <a:pPr algn="just">
              <a:buFont typeface="Arial" panose="020B0604020202020204" pitchFamily="34" charset="0"/>
              <a:buChar char="•"/>
            </a:pPr>
            <a:r>
              <a:rPr lang="hu-HU" sz="2400" b="1" dirty="0" smtClean="0"/>
              <a:t>62</a:t>
            </a:r>
            <a:r>
              <a:rPr lang="hu-HU" sz="2400" b="1" dirty="0"/>
              <a:t>. Árucsoport: </a:t>
            </a:r>
            <a:r>
              <a:rPr lang="hu-HU" sz="2400" dirty="0"/>
              <a:t>ruházati cikkek, kellékek és tartozékok, a kötöttek vagy hurkoltak kivételével;</a:t>
            </a:r>
          </a:p>
          <a:p>
            <a:pPr algn="just">
              <a:buFont typeface="Arial" panose="020B0604020202020204" pitchFamily="34" charset="0"/>
              <a:buChar char="•"/>
            </a:pPr>
            <a:r>
              <a:rPr lang="hu-HU" sz="2400" b="1" dirty="0" smtClean="0"/>
              <a:t>6301 </a:t>
            </a:r>
            <a:r>
              <a:rPr lang="hu-HU" sz="2400" b="1" dirty="0"/>
              <a:t>vámtarifaszám: </a:t>
            </a:r>
            <a:r>
              <a:rPr lang="hu-HU" sz="2400" dirty="0"/>
              <a:t>takaró és útitakaró;</a:t>
            </a:r>
          </a:p>
          <a:p>
            <a:pPr algn="just">
              <a:buFont typeface="Arial" panose="020B0604020202020204" pitchFamily="34" charset="0"/>
              <a:buChar char="•"/>
            </a:pPr>
            <a:r>
              <a:rPr lang="hu-HU" sz="2400" b="1" dirty="0" smtClean="0"/>
              <a:t>6302 </a:t>
            </a:r>
            <a:r>
              <a:rPr lang="hu-HU" sz="2400" b="1" dirty="0"/>
              <a:t>vámtarifaszám: </a:t>
            </a:r>
            <a:r>
              <a:rPr lang="hu-HU" sz="2400" dirty="0"/>
              <a:t>ágynemű, asztalnemű, testápolási és konyhai textília;</a:t>
            </a:r>
          </a:p>
          <a:p>
            <a:pPr algn="just">
              <a:buFont typeface="Arial" panose="020B0604020202020204" pitchFamily="34" charset="0"/>
              <a:buChar char="•"/>
            </a:pPr>
            <a:r>
              <a:rPr lang="hu-HU" sz="2400" b="1" dirty="0" smtClean="0"/>
              <a:t>6303 </a:t>
            </a:r>
            <a:r>
              <a:rPr lang="hu-HU" sz="2400" b="1" dirty="0"/>
              <a:t>vámtarifaszám: </a:t>
            </a:r>
            <a:r>
              <a:rPr lang="hu-HU" sz="2400" dirty="0"/>
              <a:t>függöny (beleértve a drapériát is) és belső vászonroló, ágyfüggöny;</a:t>
            </a:r>
          </a:p>
          <a:p>
            <a:pPr algn="just">
              <a:buFont typeface="Arial" panose="020B0604020202020204" pitchFamily="34" charset="0"/>
              <a:buChar char="•"/>
            </a:pPr>
            <a:r>
              <a:rPr lang="hu-HU" sz="2400" b="1" dirty="0" smtClean="0"/>
              <a:t>6304 </a:t>
            </a:r>
            <a:r>
              <a:rPr lang="hu-HU" sz="2400" b="1" dirty="0"/>
              <a:t>vámtarifaszám: </a:t>
            </a:r>
            <a:r>
              <a:rPr lang="hu-HU" sz="2400" dirty="0"/>
              <a:t>más lakástextília, a 9404 vámtarifaszám alá tartozók kivételével;</a:t>
            </a:r>
          </a:p>
          <a:p>
            <a:pPr algn="just">
              <a:buFont typeface="Arial" panose="020B0604020202020204" pitchFamily="34" charset="0"/>
              <a:buChar char="•"/>
            </a:pPr>
            <a:r>
              <a:rPr lang="hu-HU" sz="2400" b="1" dirty="0" smtClean="0"/>
              <a:t>ex</a:t>
            </a:r>
            <a:r>
              <a:rPr lang="hu-HU" sz="2400" b="1" dirty="0"/>
              <a:t>. 64. Árucsoport: </a:t>
            </a:r>
            <a:r>
              <a:rPr lang="hu-HU" sz="2400" dirty="0"/>
              <a:t>lábbeli, lábszárvédő és hasonló áru (kivéve: lábbelirész</a:t>
            </a:r>
            <a:r>
              <a:rPr lang="hu-HU" sz="2400" dirty="0" smtClean="0"/>
              <a:t>);</a:t>
            </a:r>
          </a:p>
          <a:p>
            <a:pPr algn="just">
              <a:buFont typeface="Arial" panose="020B0604020202020204" pitchFamily="34" charset="0"/>
              <a:buChar char="•"/>
            </a:pPr>
            <a:r>
              <a:rPr lang="hu-HU" sz="2400" b="1" dirty="0" err="1">
                <a:solidFill>
                  <a:srgbClr val="FF0000"/>
                </a:solidFill>
              </a:rPr>
              <a:t>Műfű</a:t>
            </a:r>
            <a:r>
              <a:rPr lang="hu-HU" sz="2400" b="1" dirty="0">
                <a:solidFill>
                  <a:srgbClr val="FF0000"/>
                </a:solidFill>
              </a:rPr>
              <a:t>: nem textil termék, nem EPR </a:t>
            </a:r>
            <a:r>
              <a:rPr lang="hu-HU" sz="2400" b="1" dirty="0" smtClean="0">
                <a:solidFill>
                  <a:srgbClr val="FF0000"/>
                </a:solidFill>
              </a:rPr>
              <a:t>kötelezett (2025.01.01. után)</a:t>
            </a:r>
            <a:endParaRPr lang="hu-HU" sz="2400" b="1" dirty="0">
              <a:solidFill>
                <a:srgbClr val="FF0000"/>
              </a:solidFill>
            </a:endParaRPr>
          </a:p>
          <a:p>
            <a:pPr algn="just">
              <a:buFont typeface="Arial" panose="020B0604020202020204" pitchFamily="34" charset="0"/>
              <a:buChar char="•"/>
            </a:pPr>
            <a:endParaRPr lang="hu-HU" sz="2400" dirty="0"/>
          </a:p>
          <a:p>
            <a:pPr algn="just">
              <a:buFont typeface="Arial" panose="020B0604020202020204" pitchFamily="34" charset="0"/>
              <a:buChar char="•"/>
            </a:pPr>
            <a:endParaRPr lang="hu-HU" sz="2000" dirty="0" smtClean="0"/>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99617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35131" y="813735"/>
            <a:ext cx="8908869" cy="523220"/>
          </a:xfrm>
          <a:prstGeom prst="rect">
            <a:avLst/>
          </a:prstGeom>
        </p:spPr>
        <p:txBody>
          <a:bodyPr wrap="square">
            <a:spAutoFit/>
          </a:bodyPr>
          <a:lstStyle/>
          <a:p>
            <a:r>
              <a:rPr lang="hu-HU" sz="2800" b="1" dirty="0" smtClean="0">
                <a:solidFill>
                  <a:schemeClr val="tx2"/>
                </a:solidFill>
                <a:ea typeface="+mj-ea"/>
                <a:cs typeface="+mj-cs"/>
              </a:rPr>
              <a:t>11. Bútorok fából (1. melléklet 1.11. pont)</a:t>
            </a:r>
            <a:endParaRPr lang="hu-HU" sz="2800" b="1" dirty="0">
              <a:solidFill>
                <a:schemeClr val="tx2"/>
              </a:solidFill>
              <a:ea typeface="+mj-ea"/>
              <a:cs typeface="+mj-cs"/>
            </a:endParaRPr>
          </a:p>
        </p:txBody>
      </p:sp>
      <p:sp>
        <p:nvSpPr>
          <p:cNvPr id="4" name="Rectangle 3"/>
          <p:cNvSpPr>
            <a:spLocks noGrp="1" noChangeArrowheads="1"/>
          </p:cNvSpPr>
          <p:nvPr>
            <p:ph idx="1"/>
          </p:nvPr>
        </p:nvSpPr>
        <p:spPr>
          <a:xfrm>
            <a:off x="283257" y="1567086"/>
            <a:ext cx="8299269" cy="4537164"/>
          </a:xfrm>
        </p:spPr>
        <p:txBody>
          <a:bodyPr rtlCol="0">
            <a:normAutofit/>
          </a:bodyPr>
          <a:lstStyle/>
          <a:p>
            <a:pPr marL="0" indent="0" algn="just">
              <a:buNone/>
            </a:pPr>
            <a:endParaRPr lang="hu-HU" sz="2000" dirty="0"/>
          </a:p>
          <a:p>
            <a:pPr marL="0" indent="0" algn="just">
              <a:buNone/>
            </a:pPr>
            <a:endParaRPr lang="hu-HU" sz="2000" dirty="0" smtClean="0"/>
          </a:p>
        </p:txBody>
      </p:sp>
      <p:sp>
        <p:nvSpPr>
          <p:cNvPr id="5" name="Rectangle 3"/>
          <p:cNvSpPr>
            <a:spLocks noGrp="1" noChangeArrowheads="1"/>
          </p:cNvSpPr>
          <p:nvPr>
            <p:ph idx="1"/>
          </p:nvPr>
        </p:nvSpPr>
        <p:spPr>
          <a:xfrm>
            <a:off x="235131" y="1711008"/>
            <a:ext cx="8606361" cy="4792919"/>
          </a:xfrm>
        </p:spPr>
        <p:txBody>
          <a:bodyPr rtlCol="0">
            <a:normAutofit/>
          </a:bodyPr>
          <a:lstStyle/>
          <a:p>
            <a:pPr algn="just">
              <a:buFont typeface="Arial" panose="020B0604020202020204" pitchFamily="34" charset="0"/>
              <a:buChar char="•"/>
            </a:pPr>
            <a:r>
              <a:rPr lang="hu-HU" sz="2400" b="1" dirty="0" smtClean="0"/>
              <a:t>9401 </a:t>
            </a:r>
            <a:r>
              <a:rPr lang="hu-HU" sz="2400" b="1" dirty="0"/>
              <a:t>41 00 vámtarifaszám</a:t>
            </a:r>
            <a:r>
              <a:rPr lang="hu-HU" sz="2400" dirty="0"/>
              <a:t>, HR és KN </a:t>
            </a:r>
            <a:r>
              <a:rPr lang="hu-HU" sz="2400" dirty="0" err="1"/>
              <a:t>alszám</a:t>
            </a:r>
            <a:r>
              <a:rPr lang="hu-HU" sz="2400" dirty="0"/>
              <a:t>: ággyá átalakítható ülőbútor, a kerti ülőbútor vagy kempingfelszerelés kivételével;</a:t>
            </a:r>
          </a:p>
          <a:p>
            <a:pPr algn="just">
              <a:buFont typeface="Arial" panose="020B0604020202020204" pitchFamily="34" charset="0"/>
              <a:buChar char="•"/>
            </a:pPr>
            <a:r>
              <a:rPr lang="hu-HU" sz="2400" b="1" dirty="0" smtClean="0"/>
              <a:t>9401 </a:t>
            </a:r>
            <a:r>
              <a:rPr lang="hu-HU" sz="2400" b="1" dirty="0"/>
              <a:t>61 vámtarifaszám </a:t>
            </a:r>
            <a:r>
              <a:rPr lang="hu-HU" sz="2400" dirty="0"/>
              <a:t>és HR </a:t>
            </a:r>
            <a:r>
              <a:rPr lang="hu-HU" sz="2400" dirty="0" err="1"/>
              <a:t>alszám</a:t>
            </a:r>
            <a:r>
              <a:rPr lang="hu-HU" sz="2400" dirty="0"/>
              <a:t>: más favázas ülőbútor;</a:t>
            </a:r>
          </a:p>
          <a:p>
            <a:pPr algn="just">
              <a:buFont typeface="Arial" panose="020B0604020202020204" pitchFamily="34" charset="0"/>
              <a:buChar char="•"/>
            </a:pPr>
            <a:r>
              <a:rPr lang="hu-HU" sz="2400" b="1" dirty="0" smtClean="0"/>
              <a:t>9401 </a:t>
            </a:r>
            <a:r>
              <a:rPr lang="hu-HU" sz="2400" b="1" dirty="0"/>
              <a:t>69 vámtarifaszám </a:t>
            </a:r>
            <a:r>
              <a:rPr lang="hu-HU" sz="2400" dirty="0"/>
              <a:t>és HR </a:t>
            </a:r>
            <a:r>
              <a:rPr lang="hu-HU" sz="2400" dirty="0" err="1"/>
              <a:t>alszám</a:t>
            </a:r>
            <a:r>
              <a:rPr lang="hu-HU" sz="2400" dirty="0"/>
              <a:t>: más </a:t>
            </a:r>
            <a:r>
              <a:rPr lang="hu-HU" sz="2400" dirty="0" err="1"/>
              <a:t>kárpitozatlan</a:t>
            </a:r>
            <a:r>
              <a:rPr lang="hu-HU" sz="2400" dirty="0"/>
              <a:t> favázas ülőbútor;</a:t>
            </a:r>
          </a:p>
          <a:p>
            <a:pPr algn="just">
              <a:buFont typeface="Arial" panose="020B0604020202020204" pitchFamily="34" charset="0"/>
              <a:buChar char="•"/>
            </a:pPr>
            <a:r>
              <a:rPr lang="hu-HU" sz="2400" b="1" dirty="0" smtClean="0"/>
              <a:t>9403 </a:t>
            </a:r>
            <a:r>
              <a:rPr lang="hu-HU" sz="2400" b="1" dirty="0"/>
              <a:t>30 vámtarifaszám </a:t>
            </a:r>
            <a:r>
              <a:rPr lang="hu-HU" sz="2400" dirty="0"/>
              <a:t>és HR </a:t>
            </a:r>
            <a:r>
              <a:rPr lang="hu-HU" sz="2400" dirty="0" err="1"/>
              <a:t>alszám</a:t>
            </a:r>
            <a:r>
              <a:rPr lang="hu-HU" sz="2400" dirty="0"/>
              <a:t>: hivatali fabútor;</a:t>
            </a:r>
          </a:p>
          <a:p>
            <a:pPr algn="just">
              <a:buFont typeface="Arial" panose="020B0604020202020204" pitchFamily="34" charset="0"/>
              <a:buChar char="•"/>
            </a:pPr>
            <a:r>
              <a:rPr lang="hu-HU" sz="2400" b="1" dirty="0" smtClean="0"/>
              <a:t>9403 </a:t>
            </a:r>
            <a:r>
              <a:rPr lang="hu-HU" sz="2400" b="1" dirty="0"/>
              <a:t>40 vámtarifaszám </a:t>
            </a:r>
            <a:r>
              <a:rPr lang="hu-HU" sz="2400" dirty="0"/>
              <a:t>és HR </a:t>
            </a:r>
            <a:r>
              <a:rPr lang="hu-HU" sz="2400" dirty="0" err="1"/>
              <a:t>alszám</a:t>
            </a:r>
            <a:r>
              <a:rPr lang="hu-HU" sz="2400" dirty="0"/>
              <a:t>: fa konyhabútor;</a:t>
            </a:r>
          </a:p>
          <a:p>
            <a:pPr algn="just">
              <a:buFont typeface="Arial" panose="020B0604020202020204" pitchFamily="34" charset="0"/>
              <a:buChar char="•"/>
            </a:pPr>
            <a:r>
              <a:rPr lang="hu-HU" sz="2400" b="1" dirty="0" smtClean="0"/>
              <a:t>9403 </a:t>
            </a:r>
            <a:r>
              <a:rPr lang="hu-HU" sz="2400" b="1" dirty="0"/>
              <a:t>50 vámtarifaszám </a:t>
            </a:r>
            <a:r>
              <a:rPr lang="hu-HU" sz="2400" dirty="0"/>
              <a:t>és HR </a:t>
            </a:r>
            <a:r>
              <a:rPr lang="hu-HU" sz="2400" dirty="0" err="1"/>
              <a:t>alszám</a:t>
            </a:r>
            <a:r>
              <a:rPr lang="hu-HU" sz="2400" dirty="0"/>
              <a:t>: fa hálószobabútor;</a:t>
            </a:r>
          </a:p>
          <a:p>
            <a:pPr algn="just">
              <a:buFont typeface="Arial" panose="020B0604020202020204" pitchFamily="34" charset="0"/>
              <a:buChar char="•"/>
            </a:pPr>
            <a:r>
              <a:rPr lang="hu-HU" sz="2400" b="1" dirty="0" smtClean="0"/>
              <a:t>9403 </a:t>
            </a:r>
            <a:r>
              <a:rPr lang="hu-HU" sz="2400" b="1" dirty="0"/>
              <a:t>60 vámtarifaszám </a:t>
            </a:r>
            <a:r>
              <a:rPr lang="hu-HU" sz="2400" dirty="0"/>
              <a:t>és HR </a:t>
            </a:r>
            <a:r>
              <a:rPr lang="hu-HU" sz="2400" dirty="0" err="1"/>
              <a:t>alszám</a:t>
            </a:r>
            <a:r>
              <a:rPr lang="hu-HU" sz="2400" dirty="0"/>
              <a:t>: más fabútor.</a:t>
            </a:r>
          </a:p>
          <a:p>
            <a:pPr algn="just">
              <a:buFont typeface="Arial" panose="020B0604020202020204" pitchFamily="34" charset="0"/>
              <a:buChar char="•"/>
            </a:pPr>
            <a:endParaRPr lang="hu-HU" sz="2000" dirty="0" smtClean="0"/>
          </a:p>
        </p:txBody>
      </p:sp>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18482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5795" y="511051"/>
            <a:ext cx="9117874" cy="1021657"/>
          </a:xfrm>
        </p:spPr>
        <p:txBody>
          <a:bodyPr>
            <a:normAutofit/>
          </a:bodyPr>
          <a:lstStyle/>
          <a:p>
            <a:pPr algn="ctr"/>
            <a:r>
              <a:rPr lang="hu-HU" altLang="hu-HU" sz="2800" b="1" dirty="0" smtClean="0">
                <a:latin typeface="+mn-lt"/>
              </a:rPr>
              <a:t>KF kódok</a:t>
            </a:r>
            <a:endParaRPr lang="hu-HU" altLang="hu-HU" sz="2800" b="1" dirty="0">
              <a:latin typeface="+mn-lt"/>
            </a:endParaRPr>
          </a:p>
        </p:txBody>
      </p:sp>
      <p:sp>
        <p:nvSpPr>
          <p:cNvPr id="2" name="Tartalom helye 1"/>
          <p:cNvSpPr>
            <a:spLocks noGrp="1"/>
          </p:cNvSpPr>
          <p:nvPr>
            <p:ph idx="1"/>
          </p:nvPr>
        </p:nvSpPr>
        <p:spPr/>
        <p:txBody>
          <a:bodyPr>
            <a:normAutofit/>
          </a:bodyPr>
          <a:lstStyle/>
          <a:p>
            <a:r>
              <a:rPr lang="hu-HU" b="1" dirty="0"/>
              <a:t>A nyolcjegyű KF kód felépítése a </a:t>
            </a:r>
            <a:r>
              <a:rPr lang="hu-HU" b="1" dirty="0" smtClean="0"/>
              <a:t>következő</a:t>
            </a:r>
          </a:p>
          <a:p>
            <a:pPr marL="0" indent="0">
              <a:buNone/>
            </a:pPr>
            <a:endParaRPr lang="hu-HU" dirty="0" smtClean="0"/>
          </a:p>
          <a:p>
            <a:pPr marL="0" indent="0">
              <a:buNone/>
            </a:pPr>
            <a:endParaRPr lang="hu-HU" dirty="0" smtClean="0"/>
          </a:p>
        </p:txBody>
      </p:sp>
      <p:graphicFrame>
        <p:nvGraphicFramePr>
          <p:cNvPr id="4" name="Táblázat 3"/>
          <p:cNvGraphicFramePr>
            <a:graphicFrameLocks noGrp="1"/>
          </p:cNvGraphicFramePr>
          <p:nvPr>
            <p:extLst/>
          </p:nvPr>
        </p:nvGraphicFramePr>
        <p:xfrm>
          <a:off x="873034" y="2717073"/>
          <a:ext cx="7397931" cy="3291841"/>
        </p:xfrm>
        <a:graphic>
          <a:graphicData uri="http://schemas.openxmlformats.org/drawingml/2006/table">
            <a:tbl>
              <a:tblPr>
                <a:tableStyleId>{8799B23B-EC83-4686-B30A-512413B5E67A}</a:tableStyleId>
              </a:tblPr>
              <a:tblGrid>
                <a:gridCol w="2161733">
                  <a:extLst>
                    <a:ext uri="{9D8B030D-6E8A-4147-A177-3AD203B41FA5}">
                      <a16:colId xmlns:a16="http://schemas.microsoft.com/office/drawing/2014/main" val="1457141724"/>
                    </a:ext>
                  </a:extLst>
                </a:gridCol>
                <a:gridCol w="5236198">
                  <a:extLst>
                    <a:ext uri="{9D8B030D-6E8A-4147-A177-3AD203B41FA5}">
                      <a16:colId xmlns:a16="http://schemas.microsoft.com/office/drawing/2014/main" val="2485677505"/>
                    </a:ext>
                  </a:extLst>
                </a:gridCol>
              </a:tblGrid>
              <a:tr h="1083649">
                <a:tc>
                  <a:txBody>
                    <a:bodyPr/>
                    <a:lstStyle/>
                    <a:p>
                      <a:pPr algn="ctr" fontAlgn="ctr"/>
                      <a:r>
                        <a:rPr lang="hu-HU" sz="1800" b="1" u="none" strike="noStrike" dirty="0">
                          <a:effectLst/>
                        </a:rPr>
                        <a:t>1. és 2. karakter</a:t>
                      </a:r>
                      <a:endParaRPr lang="hu-HU" sz="1800" b="1"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hu-HU" sz="1800" b="1" u="none" strike="noStrike" dirty="0">
                          <a:effectLst/>
                        </a:rPr>
                        <a:t>Termékáramot vagy az abból képződött hulladékot jelölő kód</a:t>
                      </a:r>
                      <a:endParaRPr lang="hu-HU" sz="18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670031802"/>
                  </a:ext>
                </a:extLst>
              </a:tr>
              <a:tr h="552048">
                <a:tc>
                  <a:txBody>
                    <a:bodyPr/>
                    <a:lstStyle/>
                    <a:p>
                      <a:pPr algn="ctr" fontAlgn="ctr"/>
                      <a:r>
                        <a:rPr lang="hu-HU" sz="1800" b="1" u="none" strike="noStrike">
                          <a:effectLst/>
                        </a:rPr>
                        <a:t>3. és 4. karakter</a:t>
                      </a:r>
                      <a:endParaRPr lang="hu-HU" sz="1800" b="1" i="0" u="none" strike="noStrike">
                        <a:solidFill>
                          <a:srgbClr val="000000"/>
                        </a:solidFill>
                        <a:effectLst/>
                        <a:latin typeface="Times New Roman" panose="02020603050405020304" pitchFamily="18" charset="0"/>
                      </a:endParaRPr>
                    </a:p>
                  </a:txBody>
                  <a:tcPr marL="0" marR="0" marT="0" marB="0" anchor="ctr"/>
                </a:tc>
                <a:tc>
                  <a:txBody>
                    <a:bodyPr/>
                    <a:lstStyle/>
                    <a:p>
                      <a:pPr algn="just" fontAlgn="ctr"/>
                      <a:r>
                        <a:rPr lang="hu-HU" sz="1800" b="1" u="none" strike="noStrike">
                          <a:effectLst/>
                        </a:rPr>
                        <a:t>Anyagáram kód</a:t>
                      </a:r>
                      <a:endParaRPr lang="hu-HU" sz="1800" b="1" i="0" u="none" strike="noStrike">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97065957"/>
                  </a:ext>
                </a:extLst>
              </a:tr>
              <a:tr h="552048">
                <a:tc>
                  <a:txBody>
                    <a:bodyPr/>
                    <a:lstStyle/>
                    <a:p>
                      <a:pPr algn="ctr" fontAlgn="ctr"/>
                      <a:r>
                        <a:rPr lang="hu-HU" sz="1800" b="1" u="none" strike="noStrike">
                          <a:effectLst/>
                        </a:rPr>
                        <a:t>5. és 6. karakter</a:t>
                      </a:r>
                      <a:endParaRPr lang="hu-HU" sz="1800" b="1" i="0" u="none" strike="noStrike">
                        <a:solidFill>
                          <a:srgbClr val="000000"/>
                        </a:solidFill>
                        <a:effectLst/>
                        <a:latin typeface="Times New Roman" panose="02020603050405020304" pitchFamily="18" charset="0"/>
                      </a:endParaRPr>
                    </a:p>
                  </a:txBody>
                  <a:tcPr marL="0" marR="0" marT="0" marB="0" anchor="ctr"/>
                </a:tc>
                <a:tc>
                  <a:txBody>
                    <a:bodyPr/>
                    <a:lstStyle/>
                    <a:p>
                      <a:pPr algn="just" fontAlgn="ctr"/>
                      <a:r>
                        <a:rPr lang="hu-HU" sz="1800" b="1" u="none" strike="noStrike" dirty="0">
                          <a:effectLst/>
                        </a:rPr>
                        <a:t>Csoport kód</a:t>
                      </a:r>
                      <a:endParaRPr lang="hu-HU" sz="18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468510760"/>
                  </a:ext>
                </a:extLst>
              </a:tr>
              <a:tr h="552048">
                <a:tc>
                  <a:txBody>
                    <a:bodyPr/>
                    <a:lstStyle/>
                    <a:p>
                      <a:pPr algn="ctr" fontAlgn="ctr"/>
                      <a:r>
                        <a:rPr lang="hu-HU" sz="1800" b="1" u="none" strike="noStrike">
                          <a:effectLst/>
                        </a:rPr>
                        <a:t>7. karakter</a:t>
                      </a:r>
                      <a:endParaRPr lang="hu-HU" sz="1800" b="1" i="0" u="none" strike="noStrike">
                        <a:solidFill>
                          <a:srgbClr val="000000"/>
                        </a:solidFill>
                        <a:effectLst/>
                        <a:latin typeface="Times New Roman" panose="02020603050405020304" pitchFamily="18" charset="0"/>
                      </a:endParaRPr>
                    </a:p>
                  </a:txBody>
                  <a:tcPr marL="0" marR="0" marT="0" marB="0" anchor="ctr"/>
                </a:tc>
                <a:tc>
                  <a:txBody>
                    <a:bodyPr/>
                    <a:lstStyle/>
                    <a:p>
                      <a:pPr algn="just" fontAlgn="ctr"/>
                      <a:r>
                        <a:rPr lang="hu-HU" sz="1800" b="1" u="none" strike="noStrike" dirty="0">
                          <a:effectLst/>
                        </a:rPr>
                        <a:t>Kötelezettséget jelölő kód</a:t>
                      </a:r>
                      <a:endParaRPr lang="hu-HU" sz="18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721939717"/>
                  </a:ext>
                </a:extLst>
              </a:tr>
              <a:tr h="552048">
                <a:tc>
                  <a:txBody>
                    <a:bodyPr/>
                    <a:lstStyle/>
                    <a:p>
                      <a:pPr algn="ctr" fontAlgn="ctr"/>
                      <a:r>
                        <a:rPr lang="hu-HU" sz="1800" b="1" u="none" strike="noStrike" dirty="0">
                          <a:effectLst/>
                        </a:rPr>
                        <a:t>8. karakter</a:t>
                      </a:r>
                      <a:endParaRPr lang="hu-HU" sz="1800" b="1" i="0" u="none" strike="noStrike" dirty="0">
                        <a:solidFill>
                          <a:srgbClr val="000000"/>
                        </a:solidFill>
                        <a:effectLst/>
                        <a:latin typeface="Times New Roman" panose="02020603050405020304" pitchFamily="18" charset="0"/>
                      </a:endParaRPr>
                    </a:p>
                  </a:txBody>
                  <a:tcPr marL="0" marR="0" marT="0" marB="0" anchor="ctr"/>
                </a:tc>
                <a:tc>
                  <a:txBody>
                    <a:bodyPr/>
                    <a:lstStyle/>
                    <a:p>
                      <a:pPr algn="just" fontAlgn="ctr"/>
                      <a:r>
                        <a:rPr lang="hu-HU" sz="1800" b="1" u="none" strike="noStrike" dirty="0">
                          <a:effectLst/>
                        </a:rPr>
                        <a:t>Származáskód</a:t>
                      </a:r>
                      <a:endParaRPr lang="hu-HU" sz="1800" b="1" i="0" u="none" strike="noStrike" dirty="0">
                        <a:solidFill>
                          <a:srgbClr val="000000"/>
                        </a:solidFill>
                        <a:effectLst/>
                        <a:latin typeface="Times New Roman" panose="02020603050405020304" pitchFamily="18" charset="0"/>
                      </a:endParaRPr>
                    </a:p>
                  </a:txBody>
                  <a:tcPr marL="0" marR="0" marT="0" marB="0" anchor="ctr"/>
                </a:tc>
                <a:extLst>
                  <a:ext uri="{0D108BD9-81ED-4DB2-BD59-A6C34878D82A}">
                    <a16:rowId xmlns:a16="http://schemas.microsoft.com/office/drawing/2014/main" val="1439075174"/>
                  </a:ext>
                </a:extLst>
              </a:tr>
            </a:tbl>
          </a:graphicData>
        </a:graphic>
      </p:graphicFrame>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1470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1920" y="2655537"/>
            <a:ext cx="9117874" cy="1021657"/>
          </a:xfrm>
        </p:spPr>
        <p:txBody>
          <a:bodyPr>
            <a:normAutofit/>
          </a:bodyPr>
          <a:lstStyle/>
          <a:p>
            <a:pPr algn="ctr"/>
            <a:r>
              <a:rPr lang="hu-HU" sz="5400" b="1" dirty="0" smtClean="0">
                <a:latin typeface="+mn-lt"/>
              </a:rPr>
              <a:t>MOHU regisztráció</a:t>
            </a:r>
            <a:endParaRPr lang="hu-HU" altLang="hu-HU" sz="5400" b="1" dirty="0">
              <a:latin typeface="+mn-lt"/>
            </a:endParaRP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7666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59" y="569869"/>
            <a:ext cx="9083041" cy="5526131"/>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71244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31520"/>
            <a:ext cx="9010186" cy="5382954"/>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9141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31520"/>
            <a:ext cx="9010186" cy="5336772"/>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6410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810676"/>
          </a:xfrm>
        </p:spPr>
        <p:txBody>
          <a:bodyPr>
            <a:normAutofit/>
          </a:bodyPr>
          <a:lstStyle/>
          <a:p>
            <a:pPr algn="ctr"/>
            <a:r>
              <a:rPr lang="hu-HU" sz="2800" b="1" dirty="0" smtClean="0"/>
              <a:t>Tanácsadói kihívások az EPR bevezetésével</a:t>
            </a:r>
            <a:endParaRPr lang="hu-HU" sz="2800" b="1" dirty="0"/>
          </a:p>
        </p:txBody>
      </p:sp>
      <p:sp>
        <p:nvSpPr>
          <p:cNvPr id="3" name="Tartalom helye 2"/>
          <p:cNvSpPr>
            <a:spLocks noGrp="1"/>
          </p:cNvSpPr>
          <p:nvPr>
            <p:ph idx="1"/>
          </p:nvPr>
        </p:nvSpPr>
        <p:spPr>
          <a:xfrm>
            <a:off x="457200" y="1775557"/>
            <a:ext cx="8229600" cy="4389120"/>
          </a:xfrm>
        </p:spPr>
        <p:txBody>
          <a:bodyPr>
            <a:normAutofit/>
          </a:bodyPr>
          <a:lstStyle/>
          <a:p>
            <a:pPr>
              <a:buFont typeface="Arial" panose="020B0604020202020204" pitchFamily="34" charset="0"/>
              <a:buChar char="•"/>
            </a:pPr>
            <a:r>
              <a:rPr lang="hu-HU" sz="1800" dirty="0" smtClean="0"/>
              <a:t>Emberi erőforrások kezelése, nagyfokú leterheltség</a:t>
            </a:r>
          </a:p>
          <a:p>
            <a:pPr>
              <a:buFont typeface="Arial" panose="020B0604020202020204" pitchFamily="34" charset="0"/>
              <a:buChar char="•"/>
            </a:pPr>
            <a:r>
              <a:rPr lang="hu-HU" sz="1800" dirty="0" smtClean="0"/>
              <a:t>Új adatszolgáltatási felület (OKIR, Partnerportál), bonyolult kódrendszer</a:t>
            </a:r>
          </a:p>
          <a:p>
            <a:pPr>
              <a:buFont typeface="Arial" panose="020B0604020202020204" pitchFamily="34" charset="0"/>
              <a:buChar char="•"/>
            </a:pPr>
            <a:r>
              <a:rPr lang="hu-HU" sz="1800" dirty="0" smtClean="0"/>
              <a:t>Állásfoglalások hiánya, rengeteg szakmai kérdés</a:t>
            </a:r>
          </a:p>
          <a:p>
            <a:pPr>
              <a:buFont typeface="Arial" panose="020B0604020202020204" pitchFamily="34" charset="0"/>
              <a:buChar char="•"/>
            </a:pPr>
            <a:r>
              <a:rPr lang="hu-HU" sz="1800" dirty="0" smtClean="0"/>
              <a:t>Magas EPR díjak</a:t>
            </a:r>
          </a:p>
          <a:p>
            <a:pPr>
              <a:buFont typeface="Arial" panose="020B0604020202020204" pitchFamily="34" charset="0"/>
              <a:buChar char="•"/>
            </a:pPr>
            <a:r>
              <a:rPr lang="hu-HU" sz="1800" dirty="0" smtClean="0"/>
              <a:t>Kötelezett személyének megállapítása, potyautas szereplők</a:t>
            </a:r>
          </a:p>
          <a:p>
            <a:pPr>
              <a:buFont typeface="Arial" panose="020B0604020202020204" pitchFamily="34" charset="0"/>
              <a:buChar char="•"/>
            </a:pPr>
            <a:r>
              <a:rPr lang="hu-HU" sz="1800" dirty="0" smtClean="0"/>
              <a:t>Szia Uram, EPR ügyintézés érdekel?</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486" y="6164677"/>
            <a:ext cx="2273341" cy="509521"/>
          </a:xfrm>
          <a:prstGeom prst="rect">
            <a:avLst/>
          </a:prstGeom>
        </p:spPr>
      </p:pic>
      <p:pic>
        <p:nvPicPr>
          <p:cNvPr id="6" name="Kép 5"/>
          <p:cNvPicPr>
            <a:picLocks noChangeAspect="1"/>
          </p:cNvPicPr>
          <p:nvPr/>
        </p:nvPicPr>
        <p:blipFill>
          <a:blip r:embed="rId3"/>
          <a:stretch>
            <a:fillRect/>
          </a:stretch>
        </p:blipFill>
        <p:spPr>
          <a:xfrm>
            <a:off x="995672" y="3899303"/>
            <a:ext cx="5267337" cy="2875966"/>
          </a:xfrm>
          <a:prstGeom prst="rect">
            <a:avLst/>
          </a:prstGeom>
        </p:spPr>
      </p:pic>
    </p:spTree>
    <p:extLst>
      <p:ext uri="{BB962C8B-B14F-4D97-AF65-F5344CB8AC3E}">
        <p14:creationId xmlns:p14="http://schemas.microsoft.com/office/powerpoint/2010/main" val="405815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417" y="670560"/>
            <a:ext cx="9126583" cy="5240713"/>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44830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668" y="1045029"/>
            <a:ext cx="8961120" cy="4893953"/>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604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59" y="858339"/>
            <a:ext cx="9083041" cy="5191479"/>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5906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17424"/>
            <a:ext cx="9039778" cy="5060103"/>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236" y="6183151"/>
            <a:ext cx="2325719" cy="509521"/>
          </a:xfrm>
          <a:prstGeom prst="rect">
            <a:avLst/>
          </a:prstGeom>
        </p:spPr>
      </p:pic>
    </p:spTree>
    <p:extLst>
      <p:ext uri="{BB962C8B-B14F-4D97-AF65-F5344CB8AC3E}">
        <p14:creationId xmlns:p14="http://schemas.microsoft.com/office/powerpoint/2010/main" val="416077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22400"/>
            <a:ext cx="8987246" cy="4760751"/>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5914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154545"/>
            <a:ext cx="9144000" cy="4959928"/>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10473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09" y="1089891"/>
            <a:ext cx="9135291" cy="5093260"/>
          </a:xfr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59474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6126" y="1672047"/>
            <a:ext cx="9117874" cy="3276600"/>
          </a:xfrm>
        </p:spPr>
        <p:txBody>
          <a:bodyPr>
            <a:normAutofit/>
          </a:bodyPr>
          <a:lstStyle/>
          <a:p>
            <a:pPr algn="ctr"/>
            <a:r>
              <a:rPr lang="hu-HU" sz="5400" b="1" dirty="0" smtClean="0">
                <a:latin typeface="+mn-lt"/>
              </a:rPr>
              <a:t>PVKH </a:t>
            </a:r>
            <a:r>
              <a:rPr lang="hu-HU" sz="5400" b="1" dirty="0">
                <a:latin typeface="+mn-lt"/>
              </a:rPr>
              <a:t>regisztráció</a:t>
            </a:r>
            <a:br>
              <a:rPr lang="hu-HU" sz="5400" b="1" dirty="0">
                <a:latin typeface="+mn-lt"/>
              </a:rPr>
            </a:br>
            <a:r>
              <a:rPr lang="hu-HU" sz="4000" b="1" dirty="0">
                <a:latin typeface="+mn-lt"/>
              </a:rPr>
              <a:t>KGYF-NY - Kiterjesztett gyártói felelősségi körbe tartozók nyilvántartása</a:t>
            </a:r>
            <a:endParaRPr lang="hu-HU" altLang="hu-HU" sz="4000" b="1" dirty="0">
              <a:latin typeface="+mn-lt"/>
            </a:endParaRP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41117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 y="923110"/>
            <a:ext cx="9144000" cy="4406272"/>
          </a:xfrm>
        </p:spPr>
        <p:txBody>
          <a:bodyPr>
            <a:noAutofit/>
          </a:bodyPr>
          <a:lstStyle/>
          <a:p>
            <a:pPr marL="0" indent="0">
              <a:buNone/>
            </a:pPr>
            <a:r>
              <a:rPr lang="hu-HU" sz="1700" b="1" dirty="0"/>
              <a:t>A gyártó nyilvántartásba vétel iránti kérelmének </a:t>
            </a:r>
            <a:r>
              <a:rPr lang="hu-HU" sz="1700" b="1" dirty="0" smtClean="0"/>
              <a:t>adattartalma</a:t>
            </a:r>
            <a:endParaRPr lang="hu-HU" sz="1700" b="1" dirty="0"/>
          </a:p>
          <a:p>
            <a:pPr algn="just">
              <a:spcBef>
                <a:spcPts val="0"/>
              </a:spcBef>
            </a:pPr>
            <a:r>
              <a:rPr lang="hu-HU" sz="1700" dirty="0" smtClean="0"/>
              <a:t>a </a:t>
            </a:r>
            <a:r>
              <a:rPr lang="hu-HU" sz="1700" dirty="0"/>
              <a:t>gyártó neve, székhelye, adószáma, KSH statisztikai számjele (ennek hiányában a közösségi vagy nemzetközi adószáma),cégjegyzékszáma, egyéni vállalkozó esetén nyilvántartási száma, Környezetvédelmi Ügyfél Jele (a továbbiakban: KÜJ-azonosító)</a:t>
            </a:r>
          </a:p>
          <a:p>
            <a:pPr algn="just"/>
            <a:r>
              <a:rPr lang="hu-HU" sz="1700" dirty="0" smtClean="0"/>
              <a:t>meghatalmazott </a:t>
            </a:r>
            <a:r>
              <a:rPr lang="hu-HU" sz="1700" dirty="0"/>
              <a:t>képviselő igénybevétele esetén a jogi személy meghatalmazott képviselő neve, székhelye, adószáma</a:t>
            </a:r>
            <a:r>
              <a:rPr lang="hu-HU" sz="1700" dirty="0" smtClean="0"/>
              <a:t>, cégjegyzékszáma</a:t>
            </a:r>
            <a:r>
              <a:rPr lang="hu-HU" sz="1700" dirty="0"/>
              <a:t>, természetes személy meghatalmazott képviselő családi és utóneve, születési neve, születési helye és ideje, anyja születési családi és utóneve, lakóhelye, tartózkodási és értesítési helye (postai irányítószám, település, utca, házszám, helyrajzi szám, elektronikuspostafiók-cím)</a:t>
            </a:r>
          </a:p>
          <a:p>
            <a:pPr algn="just"/>
            <a:r>
              <a:rPr lang="hu-HU" sz="1700" dirty="0" smtClean="0"/>
              <a:t>a </a:t>
            </a:r>
            <a:r>
              <a:rPr lang="hu-HU" sz="1700" dirty="0"/>
              <a:t>kapcsolattartó neve, pontos elérhetősége</a:t>
            </a:r>
          </a:p>
          <a:p>
            <a:pPr algn="just"/>
            <a:r>
              <a:rPr lang="hu-HU" sz="1700" dirty="0" smtClean="0"/>
              <a:t>a </a:t>
            </a:r>
            <a:r>
              <a:rPr lang="hu-HU" sz="1700" dirty="0"/>
              <a:t>gyártó kiterjesztett gyártói felelősségi kötelezettség teljesítésének módja (egyéni vagy kollektív)</a:t>
            </a:r>
          </a:p>
          <a:p>
            <a:pPr algn="just"/>
            <a:r>
              <a:rPr lang="hu-HU" sz="1700" dirty="0" smtClean="0"/>
              <a:t>a </a:t>
            </a:r>
            <a:r>
              <a:rPr lang="hu-HU" sz="1700" dirty="0"/>
              <a:t>körforgásos termék 1. melléklet 1. pontja szerinti megnevezése</a:t>
            </a:r>
          </a:p>
          <a:p>
            <a:pPr algn="just"/>
            <a:r>
              <a:rPr lang="hu-HU" sz="1700" dirty="0" smtClean="0"/>
              <a:t>a </a:t>
            </a:r>
            <a:r>
              <a:rPr lang="hu-HU" sz="1700" dirty="0"/>
              <a:t>gyártó nyilatkozata a megadott adatok valódiságáról</a:t>
            </a:r>
          </a:p>
          <a:p>
            <a:pPr algn="just"/>
            <a:r>
              <a:rPr lang="hu-HU" sz="1700" dirty="0" smtClean="0"/>
              <a:t>a </a:t>
            </a:r>
            <a:r>
              <a:rPr lang="hu-HU" sz="1700" dirty="0"/>
              <a:t>gyártó által Magyarországon képviselt, forgalmazott márkanevek (amennyiben vannak ilyenek)</a:t>
            </a:r>
          </a:p>
          <a:p>
            <a:pPr algn="just"/>
            <a:r>
              <a:rPr lang="hu-HU" sz="1700" dirty="0" smtClean="0"/>
              <a:t>a </a:t>
            </a:r>
            <a:r>
              <a:rPr lang="hu-HU" sz="1700" dirty="0"/>
              <a:t>gyártó által forgalmazott hordozható elem, akkumulátor típusa (hordozható, ipari, gépjármű)</a:t>
            </a:r>
          </a:p>
          <a:p>
            <a:pPr marL="0" indent="0" algn="just">
              <a:spcBef>
                <a:spcPts val="0"/>
              </a:spcBef>
              <a:buNone/>
            </a:pPr>
            <a:r>
              <a:rPr lang="hu-HU" sz="1700" dirty="0" smtClean="0"/>
              <a:t>A </a:t>
            </a:r>
            <a:r>
              <a:rPr lang="hu-HU" sz="1700" dirty="0"/>
              <a:t>gyártó, a koncessziós társaság és a </a:t>
            </a:r>
            <a:r>
              <a:rPr lang="hu-HU" sz="1700" dirty="0" err="1"/>
              <a:t>koncesszori</a:t>
            </a:r>
            <a:r>
              <a:rPr lang="hu-HU" sz="1700" dirty="0"/>
              <a:t> alvállalkozó nyilvántartási és </a:t>
            </a:r>
            <a:r>
              <a:rPr lang="hu-HU" sz="1700" dirty="0" smtClean="0"/>
              <a:t>adatszolgáltatási </a:t>
            </a:r>
            <a:r>
              <a:rPr lang="hu-HU" sz="1700" dirty="0"/>
              <a:t>kötelezettségének adattartalma</a:t>
            </a:r>
          </a:p>
          <a:p>
            <a:endParaRPr lang="hu-HU" sz="9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268" y="6348479"/>
            <a:ext cx="2273341" cy="509521"/>
          </a:xfrm>
          <a:prstGeom prst="rect">
            <a:avLst/>
          </a:prstGeom>
        </p:spPr>
      </p:pic>
    </p:spTree>
    <p:extLst>
      <p:ext uri="{BB962C8B-B14F-4D97-AF65-F5344CB8AC3E}">
        <p14:creationId xmlns:p14="http://schemas.microsoft.com/office/powerpoint/2010/main" val="339480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44732"/>
            <a:ext cx="9074331" cy="5223560"/>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77440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ím 1"/>
          <p:cNvSpPr>
            <a:spLocks noGrp="1"/>
          </p:cNvSpPr>
          <p:nvPr>
            <p:ph type="title"/>
          </p:nvPr>
        </p:nvSpPr>
        <p:spPr>
          <a:xfrm>
            <a:off x="472712" y="604929"/>
            <a:ext cx="8229600" cy="1143000"/>
          </a:xfrm>
        </p:spPr>
        <p:txBody>
          <a:bodyPr>
            <a:normAutofit/>
          </a:bodyPr>
          <a:lstStyle/>
          <a:p>
            <a:pPr algn="ctr"/>
            <a:r>
              <a:rPr lang="hu-HU" altLang="hu-HU" sz="2800" b="1" dirty="0">
                <a:latin typeface="+mn-lt"/>
              </a:rPr>
              <a:t>Miért van szükség EPR rendszerre?</a:t>
            </a:r>
          </a:p>
        </p:txBody>
      </p:sp>
      <p:sp>
        <p:nvSpPr>
          <p:cNvPr id="17411" name="Tartalom helye 2"/>
          <p:cNvSpPr>
            <a:spLocks noGrp="1"/>
          </p:cNvSpPr>
          <p:nvPr>
            <p:ph idx="1"/>
          </p:nvPr>
        </p:nvSpPr>
        <p:spPr>
          <a:xfrm>
            <a:off x="532856" y="2340112"/>
            <a:ext cx="8236675" cy="3808140"/>
          </a:xfrm>
        </p:spPr>
        <p:txBody>
          <a:bodyPr>
            <a:normAutofit fontScale="92500"/>
          </a:bodyPr>
          <a:lstStyle/>
          <a:p>
            <a:r>
              <a:rPr lang="hu-HU" altLang="hu-HU" sz="2200" dirty="0" smtClean="0"/>
              <a:t>Föld népességének növekedése: 1950 → 2,5 milliárd ember, 2050 → 10 milliárd ember (100 év alatt megnégyszereződött a Föld lakossága. </a:t>
            </a:r>
          </a:p>
          <a:p>
            <a:r>
              <a:rPr lang="hu-HU" altLang="hu-HU" sz="2200" dirty="0" smtClean="0"/>
              <a:t>Pazarló társadalom: WHO – megtermelt élelmiszer 1/3, 200 kg/fő/év veszendőbe, 68 kg/fő/év</a:t>
            </a:r>
          </a:p>
          <a:p>
            <a:r>
              <a:rPr lang="hu-HU" altLang="hu-HU" sz="2200" dirty="0" smtClean="0"/>
              <a:t>Városiasodás: 1950 → 650 millió ember, 1/3, 2050 → 6,5 milliárd ember, 2/3</a:t>
            </a:r>
          </a:p>
          <a:p>
            <a:r>
              <a:rPr lang="hu-HU" altLang="hu-HU" sz="2200" dirty="0" smtClean="0"/>
              <a:t>Fogyasztóközpontú és növekedés alapú gazdaság: legegyszerűbb, legolcsóbb, leghatékonyabb gyártás, nem javítható termékek</a:t>
            </a:r>
          </a:p>
          <a:p>
            <a:r>
              <a:rPr lang="hu-HU" altLang="hu-HU" sz="2200" dirty="0"/>
              <a:t>Nyersanyagok iránti igény </a:t>
            </a:r>
            <a:r>
              <a:rPr lang="hu-HU" altLang="hu-HU" sz="2200" dirty="0" smtClean="0"/>
              <a:t>növekedése</a:t>
            </a:r>
          </a:p>
          <a:p>
            <a:r>
              <a:rPr lang="hu-HU" altLang="hu-HU" sz="2200" dirty="0"/>
              <a:t>Egyre szűkebb erőforrások</a:t>
            </a:r>
          </a:p>
          <a:p>
            <a:endParaRPr lang="hu-HU" altLang="hu-HU" sz="2400" dirty="0"/>
          </a:p>
          <a:p>
            <a:endParaRPr lang="hu-HU" altLang="hu-HU" sz="2400" dirty="0" smtClean="0"/>
          </a:p>
          <a:p>
            <a:endParaRPr lang="hu-HU" altLang="hu-HU" sz="2400" dirty="0" smtClean="0"/>
          </a:p>
          <a:p>
            <a:endParaRPr lang="hu-HU" altLang="hu-HU" sz="2400" dirty="0" smtClean="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486" y="6164677"/>
            <a:ext cx="2273341" cy="509521"/>
          </a:xfrm>
          <a:prstGeom prst="rect">
            <a:avLst/>
          </a:prstGeom>
        </p:spPr>
      </p:pic>
    </p:spTree>
    <p:extLst>
      <p:ext uri="{BB962C8B-B14F-4D97-AF65-F5344CB8AC3E}">
        <p14:creationId xmlns:p14="http://schemas.microsoft.com/office/powerpoint/2010/main" val="17092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66982"/>
            <a:ext cx="9144000" cy="4816169"/>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47383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88291"/>
            <a:ext cx="9144001" cy="5194860"/>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63384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76218"/>
            <a:ext cx="9144000" cy="4806933"/>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94435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23407"/>
            <a:ext cx="9074331" cy="4981829"/>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80393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56145"/>
            <a:ext cx="9039497" cy="4927006"/>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94177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879567"/>
            <a:ext cx="9144000" cy="5197960"/>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21832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7"/>
            <a:ext cx="8229600" cy="3998542"/>
          </a:xfrm>
        </p:spPr>
        <p:txBody>
          <a:bodyPr>
            <a:normAutofit/>
          </a:bodyPr>
          <a:lstStyle/>
          <a:p>
            <a:pPr algn="ctr"/>
            <a:r>
              <a:rPr lang="hu-HU" dirty="0" smtClean="0"/>
              <a:t/>
            </a:r>
            <a:br>
              <a:rPr lang="hu-HU" dirty="0" smtClean="0"/>
            </a:br>
            <a:r>
              <a:rPr lang="hu-HU" sz="5400" b="1" dirty="0" smtClean="0"/>
              <a:t>PVKH Nyilatkozat</a:t>
            </a:r>
            <a:r>
              <a:rPr lang="hu-HU" b="1" dirty="0"/>
              <a:t/>
            </a:r>
            <a:br>
              <a:rPr lang="hu-HU" b="1" dirty="0"/>
            </a:br>
            <a:r>
              <a:rPr lang="hu-HU" sz="3600" b="1" dirty="0" smtClean="0"/>
              <a:t>KGYF-ÁTV </a:t>
            </a:r>
            <a:r>
              <a:rPr lang="hu-HU" sz="3600" b="1" dirty="0"/>
              <a:t>- Kiterjesztett gyártói felelősségi körbe tartozók </a:t>
            </a:r>
            <a:r>
              <a:rPr lang="hu-HU" sz="3600" b="1" dirty="0" err="1"/>
              <a:t>átvállalói</a:t>
            </a:r>
            <a:r>
              <a:rPr lang="hu-HU" sz="3600" b="1" dirty="0"/>
              <a:t> szerződései és nyilatkozatai</a:t>
            </a:r>
            <a:r>
              <a:rPr lang="hu-HU" dirty="0"/>
              <a:t/>
            </a:r>
            <a:br>
              <a:rPr lang="hu-HU" dirty="0"/>
            </a:br>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428339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Nyilatkozat az EPR jogszabály előírása </a:t>
            </a:r>
            <a:r>
              <a:rPr lang="hu-HU" b="1" dirty="0" smtClean="0"/>
              <a:t>szerint</a:t>
            </a:r>
            <a:endParaRPr lang="hu-HU" dirty="0"/>
          </a:p>
        </p:txBody>
      </p:sp>
      <p:sp>
        <p:nvSpPr>
          <p:cNvPr id="3" name="Tartalom helye 2"/>
          <p:cNvSpPr>
            <a:spLocks noGrp="1"/>
          </p:cNvSpPr>
          <p:nvPr>
            <p:ph idx="1"/>
          </p:nvPr>
        </p:nvSpPr>
        <p:spPr>
          <a:xfrm>
            <a:off x="457200" y="1935480"/>
            <a:ext cx="8229600" cy="4816302"/>
          </a:xfrm>
        </p:spPr>
        <p:txBody>
          <a:bodyPr>
            <a:normAutofit/>
          </a:bodyPr>
          <a:lstStyle/>
          <a:p>
            <a:endParaRPr lang="hu-HU" dirty="0"/>
          </a:p>
          <a:p>
            <a:r>
              <a:rPr lang="hu-HU" sz="1800" b="1" dirty="0"/>
              <a:t>Nem kell a kiterjesztett gyártói felelősségi díjat megfizetni</a:t>
            </a:r>
            <a:r>
              <a:rPr lang="hu-HU" sz="1800" dirty="0"/>
              <a:t>, ha a fizetésre kötelezett gyártó vevője (a továbbiakban: nyilatkozó) nyilatkozik arról, hogy a megvásárolt körforgásos termék </a:t>
            </a:r>
            <a:r>
              <a:rPr lang="hu-HU" sz="1800" b="1" dirty="0"/>
              <a:t>legalább 60%-a </a:t>
            </a:r>
            <a:r>
              <a:rPr lang="hu-HU" sz="1800" dirty="0"/>
              <a:t>önállóan vagy más termékalkotórészeként, tartozékaként igazoltan külföldre kiszállításra kerül; </a:t>
            </a:r>
          </a:p>
          <a:p>
            <a:r>
              <a:rPr lang="hu-HU" sz="1800" dirty="0"/>
              <a:t> Ugyan a teljes mennyiséget EPR díj nélkül szerezheti be, viszont a belföldön forgalomba hozott mennyiség után beáll a kötelezettség; </a:t>
            </a:r>
          </a:p>
          <a:p>
            <a:r>
              <a:rPr lang="hu-HU" sz="1800" dirty="0"/>
              <a:t> A körforgásos termék forgalomba hozataláról szóló számlán, vagy számla hiányában a forgalomba hozatalt bizonyító okiraton fel kell tüntetni: </a:t>
            </a:r>
            <a:r>
              <a:rPr lang="hu-HU" sz="1800" i="1" dirty="0"/>
              <a:t>„</a:t>
            </a:r>
            <a:r>
              <a:rPr lang="hu-HU" sz="1800" b="1" i="1" dirty="0"/>
              <a:t>A nyilatkozat iktatási száma</a:t>
            </a:r>
            <a:r>
              <a:rPr lang="hu-HU" sz="1800" i="1" dirty="0"/>
              <a:t>: …… – ,</a:t>
            </a:r>
            <a:r>
              <a:rPr lang="hu-HU" sz="1800" b="1" dirty="0"/>
              <a:t>A kiterjesztett gyártói felelősségi díj a vevő nyilatkozata alapján nem került megfizetésre”. </a:t>
            </a:r>
            <a:endParaRPr lang="hu-HU" sz="1800" dirty="0"/>
          </a:p>
          <a:p>
            <a:pPr marL="0" indent="0">
              <a:buNone/>
            </a:pP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46266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Nyilatkozat az EPR jogszabály előírása szerint</a:t>
            </a:r>
            <a:endParaRPr lang="hu-HU" dirty="0"/>
          </a:p>
        </p:txBody>
      </p:sp>
      <p:sp>
        <p:nvSpPr>
          <p:cNvPr id="3" name="Tartalom helye 2"/>
          <p:cNvSpPr>
            <a:spLocks noGrp="1"/>
          </p:cNvSpPr>
          <p:nvPr>
            <p:ph idx="1"/>
          </p:nvPr>
        </p:nvSpPr>
        <p:spPr>
          <a:xfrm>
            <a:off x="457200" y="1935479"/>
            <a:ext cx="8229600" cy="4247672"/>
          </a:xfrm>
        </p:spPr>
        <p:txBody>
          <a:bodyPr>
            <a:normAutofit fontScale="85000" lnSpcReduction="20000"/>
          </a:bodyPr>
          <a:lstStyle/>
          <a:p>
            <a:pPr marL="0" indent="0">
              <a:buNone/>
            </a:pPr>
            <a:r>
              <a:rPr lang="hu-HU" b="1" dirty="0" smtClean="0"/>
              <a:t>A </a:t>
            </a:r>
            <a:r>
              <a:rPr lang="hu-HU" b="1" dirty="0"/>
              <a:t>nyilatkozat kötelező tartalmi elemei: </a:t>
            </a:r>
          </a:p>
          <a:p>
            <a:r>
              <a:rPr lang="hu-HU" dirty="0" smtClean="0"/>
              <a:t> </a:t>
            </a:r>
            <a:r>
              <a:rPr lang="hu-HU" dirty="0"/>
              <a:t>A vevő neve, székhelye, adószáma, cégjegyzékszáma, EV esetén nyilvántartási száma </a:t>
            </a:r>
          </a:p>
          <a:p>
            <a:r>
              <a:rPr lang="hu-HU" dirty="0" smtClean="0"/>
              <a:t> </a:t>
            </a:r>
            <a:r>
              <a:rPr lang="hu-HU" dirty="0"/>
              <a:t>A gyártó neve, székhelye, adószáma, cégjegyzékszáma, EV estén nyilvántartási száma </a:t>
            </a:r>
          </a:p>
          <a:p>
            <a:r>
              <a:rPr lang="hu-HU" dirty="0" smtClean="0"/>
              <a:t> </a:t>
            </a:r>
            <a:r>
              <a:rPr lang="hu-HU" dirty="0"/>
              <a:t>22/B § szerinti időszak megjelölése </a:t>
            </a:r>
          </a:p>
          <a:p>
            <a:r>
              <a:rPr lang="hu-HU" dirty="0" smtClean="0"/>
              <a:t> </a:t>
            </a:r>
            <a:r>
              <a:rPr lang="hu-HU" dirty="0"/>
              <a:t>A körforgásos termék 1. melléklet szerinti megnevezése és KF kódjának 1-6 karaktere </a:t>
            </a:r>
          </a:p>
          <a:p>
            <a:r>
              <a:rPr lang="hu-HU" dirty="0" smtClean="0"/>
              <a:t> </a:t>
            </a:r>
            <a:r>
              <a:rPr lang="hu-HU" dirty="0"/>
              <a:t>A nyilatkozattétel alapjául szolgáló jogszabályhely (22. § vagy 22/A. §) </a:t>
            </a:r>
          </a:p>
          <a:p>
            <a:r>
              <a:rPr lang="hu-HU" dirty="0" smtClean="0"/>
              <a:t> </a:t>
            </a:r>
            <a:r>
              <a:rPr lang="hu-HU" dirty="0"/>
              <a:t>Fontos, hogy a nyilatkozat </a:t>
            </a:r>
            <a:r>
              <a:rPr lang="hu-HU" b="1" dirty="0"/>
              <a:t>3 évre szóló időszakra </a:t>
            </a:r>
            <a:r>
              <a:rPr lang="hu-HU" dirty="0"/>
              <a:t>tehető és a nyilatkozónak a nyilatkozatot az országos hulladékgazdálkodási hatóság részére kell megküldenie. A nyilatkozat a hatóság részére történő igazolt megküldés napjától hatályos. Nyilatkozat befogadójaként feltétlenül gondoskodjunk az igazolás elkéréséről, ugyanis annak megtörténtéről meg kell győződnünk minden kétséget kizáró módon. </a:t>
            </a:r>
          </a:p>
          <a:p>
            <a:r>
              <a:rPr lang="hu-HU" dirty="0" smtClean="0"/>
              <a:t> </a:t>
            </a:r>
            <a:r>
              <a:rPr lang="hu-HU" dirty="0"/>
              <a:t>A nyilatkozat befogadójának továbbá adatot kell szolgáltatni: A kiterjesztett gyártói felelősségi díj meg nem fizetésével történő forgalomba hozatal esetén a nyilatkozó neve, címe, adószáma az adatszolgáltatás kötelező tartalmi eleme. </a:t>
            </a:r>
          </a:p>
          <a:p>
            <a:pPr marL="0" indent="0">
              <a:buNone/>
            </a:pP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11797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smtClean="0"/>
              <a:t>OKIR EPR nyilatkozat</a:t>
            </a:r>
            <a:endParaRPr lang="hu-HU" b="1" dirty="0"/>
          </a:p>
        </p:txBody>
      </p:sp>
      <p:pic>
        <p:nvPicPr>
          <p:cNvPr id="4" name="Tartalom helye 3"/>
          <p:cNvPicPr>
            <a:picLocks noGrp="1" noChangeAspect="1"/>
          </p:cNvPicPr>
          <p:nvPr>
            <p:ph idx="1"/>
          </p:nvPr>
        </p:nvPicPr>
        <p:blipFill>
          <a:blip r:embed="rId2"/>
          <a:stretch>
            <a:fillRect/>
          </a:stretch>
        </p:blipFill>
        <p:spPr>
          <a:xfrm>
            <a:off x="983673" y="2483975"/>
            <a:ext cx="6950364" cy="3538133"/>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4205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4503" y="423966"/>
            <a:ext cx="9117874" cy="1021657"/>
          </a:xfrm>
        </p:spPr>
        <p:txBody>
          <a:bodyPr>
            <a:normAutofit/>
          </a:bodyPr>
          <a:lstStyle/>
          <a:p>
            <a:pPr algn="ctr"/>
            <a:r>
              <a:rPr lang="hu-HU" sz="2800" b="1" dirty="0">
                <a:latin typeface="+mn-lt"/>
              </a:rPr>
              <a:t>Miért van szükség EPR rendszerre?</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318" y="1708199"/>
            <a:ext cx="11020562" cy="5441402"/>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392" y="1527109"/>
            <a:ext cx="6199322" cy="697424"/>
          </a:xfrm>
          <a:prstGeom prst="rect">
            <a:avLst/>
          </a:prstGeom>
        </p:spPr>
      </p:pic>
      <p:sp>
        <p:nvSpPr>
          <p:cNvPr id="5" name="Téglalap 4"/>
          <p:cNvSpPr/>
          <p:nvPr/>
        </p:nvSpPr>
        <p:spPr>
          <a:xfrm>
            <a:off x="218303" y="5238579"/>
            <a:ext cx="3104605" cy="1200329"/>
          </a:xfrm>
          <a:prstGeom prst="rect">
            <a:avLst/>
          </a:prstGeom>
        </p:spPr>
        <p:txBody>
          <a:bodyPr wrap="square">
            <a:spAutoFit/>
          </a:bodyPr>
          <a:lstStyle/>
          <a:p>
            <a:pPr marL="285750" indent="-285750">
              <a:buFont typeface="Arial" panose="020B0604020202020204" pitchFamily="34" charset="0"/>
              <a:buChar char="•"/>
            </a:pPr>
            <a:r>
              <a:rPr lang="hu-HU" dirty="0">
                <a:solidFill>
                  <a:srgbClr val="252525"/>
                </a:solidFill>
                <a:cs typeface="Microsoft Uighur" panose="02000000000000000000" pitchFamily="2" charset="-78"/>
              </a:rPr>
              <a:t>a körforgásos gazdasági modellben minden nem megújuló anyag zárt körben kering</a:t>
            </a:r>
            <a:endParaRPr lang="hu-HU" dirty="0">
              <a:cs typeface="Microsoft Uighur" panose="02000000000000000000" pitchFamily="2" charset="-78"/>
            </a:endParaRPr>
          </a:p>
        </p:txBody>
      </p:sp>
      <p:sp>
        <p:nvSpPr>
          <p:cNvPr id="8" name="Téglalap 7"/>
          <p:cNvSpPr/>
          <p:nvPr/>
        </p:nvSpPr>
        <p:spPr>
          <a:xfrm>
            <a:off x="194942" y="3004181"/>
            <a:ext cx="3491548" cy="1754326"/>
          </a:xfrm>
          <a:prstGeom prst="rect">
            <a:avLst/>
          </a:prstGeom>
        </p:spPr>
        <p:txBody>
          <a:bodyPr wrap="square">
            <a:spAutoFit/>
          </a:bodyPr>
          <a:lstStyle/>
          <a:p>
            <a:pPr marL="285750" indent="-285750">
              <a:buFont typeface="Arial" panose="020B0604020202020204" pitchFamily="34" charset="0"/>
              <a:buChar char="•"/>
            </a:pPr>
            <a:r>
              <a:rPr lang="hu-HU" dirty="0" smtClean="0">
                <a:solidFill>
                  <a:srgbClr val="252525"/>
                </a:solidFill>
              </a:rPr>
              <a:t>lineáris </a:t>
            </a:r>
            <a:r>
              <a:rPr lang="hu-HU" dirty="0">
                <a:solidFill>
                  <a:srgbClr val="252525"/>
                </a:solidFill>
              </a:rPr>
              <a:t>gazdasági modellben </a:t>
            </a:r>
            <a:r>
              <a:rPr lang="hu-HU" dirty="0" smtClean="0">
                <a:solidFill>
                  <a:srgbClr val="252525"/>
                </a:solidFill>
              </a:rPr>
              <a:t>a </a:t>
            </a:r>
            <a:r>
              <a:rPr lang="hu-HU" dirty="0">
                <a:solidFill>
                  <a:srgbClr val="252525"/>
                </a:solidFill>
              </a:rPr>
              <a:t>természeti erőforrásokból, elsődleges nyersanyagokból állítják elő a termékeket, amelyek a használatot követően hulladékká válnak</a:t>
            </a:r>
            <a:endParaRPr lang="hu-HU" dirty="0"/>
          </a:p>
        </p:txBody>
      </p:sp>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695" y="6191963"/>
            <a:ext cx="2273341" cy="509521"/>
          </a:xfrm>
          <a:prstGeom prst="rect">
            <a:avLst/>
          </a:prstGeom>
        </p:spPr>
      </p:pic>
    </p:spTree>
    <p:extLst>
      <p:ext uri="{BB962C8B-B14F-4D97-AF65-F5344CB8AC3E}">
        <p14:creationId xmlns:p14="http://schemas.microsoft.com/office/powerpoint/2010/main" val="365086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smtClean="0"/>
              <a:t>OKIR EPR nyilatkozat</a:t>
            </a:r>
            <a:endParaRPr lang="hu-HU" b="1" dirty="0"/>
          </a:p>
        </p:txBody>
      </p:sp>
      <p:sp>
        <p:nvSpPr>
          <p:cNvPr id="3" name="Tartalom helye 2"/>
          <p:cNvSpPr>
            <a:spLocks noGrp="1"/>
          </p:cNvSpPr>
          <p:nvPr>
            <p:ph idx="1"/>
          </p:nvPr>
        </p:nvSpPr>
        <p:spPr>
          <a:xfrm>
            <a:off x="457200" y="1935480"/>
            <a:ext cx="8229600" cy="4922520"/>
          </a:xfrm>
        </p:spPr>
        <p:txBody>
          <a:bodyPr>
            <a:normAutofit fontScale="70000" lnSpcReduction="20000"/>
          </a:bodyPr>
          <a:lstStyle/>
          <a:p>
            <a:endParaRPr lang="hu-HU" dirty="0"/>
          </a:p>
          <a:p>
            <a:r>
              <a:rPr lang="hu-HU" sz="2300" dirty="0"/>
              <a:t>KF kódok </a:t>
            </a:r>
          </a:p>
          <a:p>
            <a:r>
              <a:rPr lang="hu-HU" sz="2300" b="1" dirty="0" smtClean="0"/>
              <a:t>1-6</a:t>
            </a:r>
            <a:r>
              <a:rPr lang="hu-HU" sz="2300" b="1" dirty="0"/>
              <a:t>. karakter </a:t>
            </a:r>
            <a:r>
              <a:rPr lang="hu-HU" sz="2300" dirty="0"/>
              <a:t>a terméktől függ </a:t>
            </a:r>
          </a:p>
          <a:p>
            <a:r>
              <a:rPr lang="hu-HU" sz="2300" dirty="0" smtClean="0"/>
              <a:t> </a:t>
            </a:r>
            <a:r>
              <a:rPr lang="hu-HU" sz="2300" dirty="0"/>
              <a:t>bármi lehet </a:t>
            </a:r>
          </a:p>
          <a:p>
            <a:r>
              <a:rPr lang="hu-HU" sz="2300" dirty="0" smtClean="0"/>
              <a:t> </a:t>
            </a:r>
            <a:r>
              <a:rPr lang="hu-HU" sz="2300" dirty="0"/>
              <a:t>Mindenképp kell lennie bejelentett nyilatkozatnak az adott termékre különben a PVKH levelet küld a hibáról. Jelenleg ezekről kapnak felhívásokat a </a:t>
            </a:r>
            <a:r>
              <a:rPr lang="hu-HU" sz="2300" dirty="0" err="1"/>
              <a:t>cégeink</a:t>
            </a:r>
            <a:r>
              <a:rPr lang="hu-HU" sz="2300" dirty="0"/>
              <a:t>, ezeket javítjuk. </a:t>
            </a:r>
          </a:p>
          <a:p>
            <a:r>
              <a:rPr lang="hu-HU" sz="2300" dirty="0" smtClean="0"/>
              <a:t>7</a:t>
            </a:r>
            <a:r>
              <a:rPr lang="hu-HU" sz="2300" dirty="0"/>
              <a:t>. karakter </a:t>
            </a:r>
          </a:p>
          <a:p>
            <a:r>
              <a:rPr lang="hu-HU" sz="2300" dirty="0" smtClean="0"/>
              <a:t> </a:t>
            </a:r>
            <a:r>
              <a:rPr lang="hu-HU" sz="2300" dirty="0"/>
              <a:t>Nyilatkozat fajtától függ </a:t>
            </a:r>
          </a:p>
          <a:p>
            <a:r>
              <a:rPr lang="hu-HU" sz="2300" dirty="0" smtClean="0"/>
              <a:t> </a:t>
            </a:r>
            <a:r>
              <a:rPr lang="hu-HU" sz="2300" dirty="0"/>
              <a:t>a termék min. 60%-</a:t>
            </a:r>
            <a:r>
              <a:rPr lang="hu-HU" sz="2300" dirty="0" err="1"/>
              <a:t>ban</a:t>
            </a:r>
            <a:r>
              <a:rPr lang="hu-HU" sz="2300" dirty="0"/>
              <a:t> külföldre kerül kiszállításra (365 napon belül) </a:t>
            </a:r>
          </a:p>
          <a:p>
            <a:r>
              <a:rPr lang="hu-HU" sz="2300" dirty="0" smtClean="0"/>
              <a:t> </a:t>
            </a:r>
            <a:r>
              <a:rPr lang="hu-HU" sz="2300" dirty="0"/>
              <a:t>A - a kiterjesztett gyártói felelősségi díj (a 22. § szerint) nem került megfizetésre </a:t>
            </a:r>
          </a:p>
          <a:p>
            <a:r>
              <a:rPr lang="hu-HU" sz="2300" dirty="0" smtClean="0"/>
              <a:t> </a:t>
            </a:r>
            <a:r>
              <a:rPr lang="hu-HU" sz="2300" dirty="0"/>
              <a:t>sütőolaj alapanyagként beépül az előállított termékbe </a:t>
            </a:r>
          </a:p>
          <a:p>
            <a:r>
              <a:rPr lang="hu-HU" sz="2300" dirty="0" smtClean="0"/>
              <a:t> </a:t>
            </a:r>
            <a:r>
              <a:rPr lang="hu-HU" sz="2300" dirty="0"/>
              <a:t>B - a kiterjesztett gyártói felelősségi díj nem került megfizetésre (22/A. § szerint) </a:t>
            </a:r>
          </a:p>
          <a:p>
            <a:r>
              <a:rPr lang="hu-HU" sz="2300" dirty="0" smtClean="0"/>
              <a:t> </a:t>
            </a:r>
            <a:r>
              <a:rPr lang="hu-HU" sz="2300" dirty="0"/>
              <a:t>8. karakter </a:t>
            </a:r>
          </a:p>
          <a:p>
            <a:r>
              <a:rPr lang="hu-HU" sz="2300" dirty="0" smtClean="0"/>
              <a:t> </a:t>
            </a:r>
            <a:r>
              <a:rPr lang="hu-HU" sz="2300" dirty="0"/>
              <a:t>1-8-ig a terméktől függően bármelyik lehet </a:t>
            </a:r>
          </a:p>
          <a:p>
            <a:r>
              <a:rPr lang="hu-HU" sz="2300" dirty="0" smtClean="0"/>
              <a:t> </a:t>
            </a:r>
            <a:r>
              <a:rPr lang="hu-HU" sz="2300" dirty="0"/>
              <a:t>Körforgásos termékek -&gt; Termék mennyiségek lapon kell feltüntetni </a:t>
            </a:r>
          </a:p>
          <a:p>
            <a:r>
              <a:rPr lang="hu-HU" sz="2300" dirty="0" smtClean="0"/>
              <a:t> </a:t>
            </a:r>
            <a:r>
              <a:rPr lang="hu-HU" sz="2300" dirty="0"/>
              <a:t>Az EPR nyilatkozattal értékesített mennyiségnél szükséges megadni a nyilatkozó adatait. </a:t>
            </a:r>
          </a:p>
          <a:p>
            <a:r>
              <a:rPr lang="hu-HU" sz="2300" dirty="0" smtClean="0"/>
              <a:t> </a:t>
            </a:r>
            <a:r>
              <a:rPr lang="hu-HU" sz="2300" dirty="0"/>
              <a:t>Cégnév, adószám, székhely </a:t>
            </a:r>
          </a:p>
          <a:p>
            <a:pPr marL="0" indent="0">
              <a:buNone/>
            </a:pP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1677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smtClean="0"/>
              <a:t>OKIR EPR nyilatkozat – nyilatkozó adatai</a:t>
            </a:r>
            <a:endParaRPr lang="hu-HU" b="1" dirty="0"/>
          </a:p>
        </p:txBody>
      </p:sp>
      <p:pic>
        <p:nvPicPr>
          <p:cNvPr id="4" name="Tartalom helye 3"/>
          <p:cNvPicPr>
            <a:picLocks noGrp="1" noChangeAspect="1"/>
          </p:cNvPicPr>
          <p:nvPr>
            <p:ph idx="1"/>
          </p:nvPr>
        </p:nvPicPr>
        <p:blipFill>
          <a:blip r:embed="rId2"/>
          <a:stretch>
            <a:fillRect/>
          </a:stretch>
        </p:blipFill>
        <p:spPr>
          <a:xfrm>
            <a:off x="1366981" y="2013527"/>
            <a:ext cx="6677891" cy="3953164"/>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88922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OKIR EPR nyilatkozat – nyilatkozó </a:t>
            </a:r>
            <a:r>
              <a:rPr lang="hu-HU" b="1" dirty="0" smtClean="0"/>
              <a:t>adatai kitöltve</a:t>
            </a:r>
            <a:endParaRPr lang="hu-HU" dirty="0"/>
          </a:p>
        </p:txBody>
      </p:sp>
      <p:pic>
        <p:nvPicPr>
          <p:cNvPr id="4" name="Tartalom helye 3"/>
          <p:cNvPicPr>
            <a:picLocks noGrp="1" noChangeAspect="1"/>
          </p:cNvPicPr>
          <p:nvPr>
            <p:ph idx="1"/>
          </p:nvPr>
        </p:nvPicPr>
        <p:blipFill>
          <a:blip r:embed="rId2"/>
          <a:stretch>
            <a:fillRect/>
          </a:stretch>
        </p:blipFill>
        <p:spPr>
          <a:xfrm>
            <a:off x="1633340" y="2473623"/>
            <a:ext cx="5877320" cy="3659321"/>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08833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OKIR EPR nyilatkozat – nyilatkozó adatai kitöltve</a:t>
            </a:r>
            <a:endParaRPr lang="hu-HU" dirty="0"/>
          </a:p>
        </p:txBody>
      </p:sp>
      <p:sp>
        <p:nvSpPr>
          <p:cNvPr id="3" name="Tartalom helye 2"/>
          <p:cNvSpPr>
            <a:spLocks noGrp="1"/>
          </p:cNvSpPr>
          <p:nvPr>
            <p:ph idx="1"/>
          </p:nvPr>
        </p:nvSpPr>
        <p:spPr/>
        <p:txBody>
          <a:bodyPr>
            <a:normAutofit/>
          </a:bodyPr>
          <a:lstStyle/>
          <a:p>
            <a:r>
              <a:rPr lang="hu-HU" sz="1800" dirty="0"/>
              <a:t>Példa egy olyan termékre, amely szerepel a nyilatkozatban: </a:t>
            </a:r>
          </a:p>
          <a:p>
            <a:r>
              <a:rPr lang="hu-HU" sz="1800" dirty="0"/>
              <a:t>Jogszabályi definíciónak megfelelő </a:t>
            </a:r>
            <a:r>
              <a:rPr lang="hu-HU" sz="1800" b="1" dirty="0"/>
              <a:t>belföldön gyártott elektronikai kisgép KF kódja</a:t>
            </a:r>
            <a:r>
              <a:rPr lang="hu-HU" sz="1800" dirty="0"/>
              <a:t>: 1-2 karakter: 13 (elektromos és elektronikai berendezés), 3-4. karakter: 50 (kisgép, amelynek egyik külső mérete sem haladja meg az 50 cm-t) a kisméretű világítótest kivételével), 5-6. karakter: 10 (új berendezés), 7. karakter: A ( a kiterjesztett gyártói felelősségi díj (a 22. § szerint - nyilatkozat) nem került megfizetésre), 8. karakter: 1 (Belföldi előállítású termék, önállóan forgalomba hozott), tehát: </a:t>
            </a:r>
            <a:r>
              <a:rPr lang="hu-HU" sz="1800" b="1" dirty="0"/>
              <a:t>135010A1. </a:t>
            </a:r>
            <a:endParaRPr lang="hu-HU" sz="18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6268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0594" y="1915886"/>
            <a:ext cx="8229600" cy="2765841"/>
          </a:xfrm>
        </p:spPr>
        <p:txBody>
          <a:bodyPr>
            <a:normAutofit/>
          </a:bodyPr>
          <a:lstStyle/>
          <a:p>
            <a:pPr algn="ctr"/>
            <a:r>
              <a:rPr lang="hu-HU" sz="5400" b="1" dirty="0">
                <a:latin typeface="Palatino Linotype (Szövegtörzs)"/>
              </a:rPr>
              <a:t>PVKH</a:t>
            </a:r>
            <a:r>
              <a:rPr lang="hu-HU" sz="5400" b="1" dirty="0"/>
              <a:t> bevallás</a:t>
            </a:r>
            <a:br>
              <a:rPr lang="hu-HU" sz="5400" b="1" dirty="0"/>
            </a:br>
            <a:r>
              <a:rPr lang="hu-HU" sz="3600" b="1" dirty="0"/>
              <a:t>KGYF-NÉ - Kiterjesztett gyártói felelősségi körbe tartozók negyedéves adatszolgáltatása</a:t>
            </a:r>
            <a:endParaRPr lang="hu-HU" sz="3600"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85572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82879" y="1045029"/>
            <a:ext cx="8839201" cy="5279571"/>
          </a:xfrm>
        </p:spPr>
        <p:txBody>
          <a:bodyPr>
            <a:normAutofit fontScale="85000" lnSpcReduction="20000"/>
          </a:bodyPr>
          <a:lstStyle/>
          <a:p>
            <a:pPr marL="0" indent="0">
              <a:buNone/>
            </a:pPr>
            <a:r>
              <a:rPr lang="hu-HU" sz="2000" b="1" dirty="0"/>
              <a:t>A gyártó esetében:</a:t>
            </a:r>
          </a:p>
          <a:p>
            <a:endParaRPr lang="hu-HU" sz="2000" dirty="0" smtClean="0"/>
          </a:p>
          <a:p>
            <a:pPr algn="just"/>
            <a:r>
              <a:rPr lang="hu-HU" sz="2000" dirty="0" smtClean="0"/>
              <a:t>Magyarországon az általa forgalomba hozott, az 1. melléklet szerinti körforgásos termékek (megnevezése, mennyisége, azonosító kódszáma (KF kód))</a:t>
            </a:r>
          </a:p>
          <a:p>
            <a:pPr algn="just"/>
            <a:r>
              <a:rPr lang="hu-HU" sz="2000" dirty="0" smtClean="0"/>
              <a:t>A </a:t>
            </a:r>
            <a:r>
              <a:rPr lang="hu-HU" sz="2000" dirty="0"/>
              <a:t>kiterjesztett gyártói felelősségi díj meg nem fizetésével történő forgalomba hozatal esetén a nyilatkozó neve, címe</a:t>
            </a:r>
            <a:r>
              <a:rPr lang="hu-HU" sz="2000" dirty="0" smtClean="0"/>
              <a:t>, adószáma</a:t>
            </a:r>
            <a:endParaRPr lang="hu-HU" sz="2000" dirty="0"/>
          </a:p>
          <a:p>
            <a:pPr algn="just"/>
            <a:r>
              <a:rPr lang="hu-HU" sz="2000" dirty="0" smtClean="0"/>
              <a:t>Visszavett </a:t>
            </a:r>
            <a:r>
              <a:rPr lang="hu-HU" sz="2000" dirty="0"/>
              <a:t>körforgásos termék adatai</a:t>
            </a:r>
          </a:p>
          <a:p>
            <a:pPr algn="just"/>
            <a:r>
              <a:rPr lang="hu-HU" sz="2000" dirty="0" smtClean="0"/>
              <a:t>A </a:t>
            </a:r>
            <a:r>
              <a:rPr lang="hu-HU" sz="2000" dirty="0"/>
              <a:t>hulladékká vált </a:t>
            </a:r>
            <a:r>
              <a:rPr lang="hu-HU" sz="2000" dirty="0" err="1"/>
              <a:t>újrahasználható</a:t>
            </a:r>
            <a:r>
              <a:rPr lang="hu-HU" sz="2000" dirty="0"/>
              <a:t> csomagolások megnevezése, mennyisége, azonosító kódszáma (KF kód)</a:t>
            </a:r>
          </a:p>
          <a:p>
            <a:pPr algn="just"/>
            <a:endParaRPr lang="hu-HU" sz="2000" dirty="0" smtClean="0"/>
          </a:p>
          <a:p>
            <a:pPr marL="0" indent="0" algn="just">
              <a:buNone/>
            </a:pPr>
            <a:r>
              <a:rPr lang="hu-HU" sz="2000" b="1" dirty="0"/>
              <a:t>A koncessziós társaság és a </a:t>
            </a:r>
            <a:r>
              <a:rPr lang="hu-HU" sz="2000" b="1" dirty="0" err="1"/>
              <a:t>koncesszori</a:t>
            </a:r>
            <a:r>
              <a:rPr lang="hu-HU" sz="2000" b="1" dirty="0"/>
              <a:t> alvállalkozó esetében</a:t>
            </a:r>
          </a:p>
          <a:p>
            <a:pPr algn="just"/>
            <a:endParaRPr lang="hu-HU" sz="2000" dirty="0"/>
          </a:p>
          <a:p>
            <a:pPr algn="just"/>
            <a:r>
              <a:rPr lang="hu-HU" sz="2000" dirty="0"/>
              <a:t>átvett, gyűjtött vagy előkezelt, körforgásos termékből származó hulladék mennyisége, azonosító kódszáma (KF kód)</a:t>
            </a:r>
          </a:p>
          <a:p>
            <a:pPr algn="just"/>
            <a:endParaRPr lang="hu-HU" sz="2000" dirty="0"/>
          </a:p>
          <a:p>
            <a:pPr marL="0" indent="0" algn="just">
              <a:buNone/>
            </a:pPr>
            <a:r>
              <a:rPr lang="hu-HU" sz="2000" b="1" dirty="0"/>
              <a:t>Az díjátalány-fizetést választó gyártó esetében</a:t>
            </a:r>
          </a:p>
          <a:p>
            <a:pPr algn="just"/>
            <a:endParaRPr lang="hu-HU" sz="2000" dirty="0"/>
          </a:p>
          <a:p>
            <a:pPr algn="just"/>
            <a:r>
              <a:rPr lang="hu-HU" sz="2000" dirty="0" smtClean="0"/>
              <a:t>a </a:t>
            </a:r>
            <a:r>
              <a:rPr lang="hu-HU" sz="2000" dirty="0"/>
              <a:t>Magyarországon általa forgalomba hozott vagy készletre vett borászati termék kategóriájának megnevezése,</a:t>
            </a:r>
          </a:p>
          <a:p>
            <a:pPr algn="just"/>
            <a:r>
              <a:rPr lang="hu-HU" sz="2000" dirty="0" smtClean="0"/>
              <a:t>üvegcsomagolásának </a:t>
            </a:r>
            <a:r>
              <a:rPr lang="hu-HU" sz="2000" dirty="0"/>
              <a:t>mennyisége (palack darab).</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33087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179" y="1538193"/>
            <a:ext cx="8863012" cy="4095258"/>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2862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691" y="1619794"/>
            <a:ext cx="8797835" cy="4284617"/>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96475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28" y="1321368"/>
            <a:ext cx="8810897" cy="4249941"/>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40987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223" y="1390794"/>
            <a:ext cx="8771708" cy="4324206"/>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28814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5795" y="511051"/>
            <a:ext cx="9117874" cy="1021657"/>
          </a:xfrm>
        </p:spPr>
        <p:txBody>
          <a:bodyPr>
            <a:normAutofit/>
          </a:bodyPr>
          <a:lstStyle/>
          <a:p>
            <a:pPr algn="ctr"/>
            <a:r>
              <a:rPr lang="hu-HU" altLang="hu-HU" sz="2800" b="1" dirty="0" smtClean="0">
                <a:latin typeface="+mn-lt"/>
              </a:rPr>
              <a:t>Európai  Unió irányelvei</a:t>
            </a:r>
            <a:endParaRPr lang="hu-HU" altLang="hu-HU" sz="2800" b="1" dirty="0">
              <a:latin typeface="+mn-lt"/>
            </a:endParaRPr>
          </a:p>
        </p:txBody>
      </p:sp>
      <p:sp>
        <p:nvSpPr>
          <p:cNvPr id="2" name="Tartalom helye 1"/>
          <p:cNvSpPr>
            <a:spLocks noGrp="1"/>
          </p:cNvSpPr>
          <p:nvPr>
            <p:ph idx="1"/>
          </p:nvPr>
        </p:nvSpPr>
        <p:spPr/>
        <p:txBody>
          <a:bodyPr>
            <a:normAutofit/>
          </a:bodyPr>
          <a:lstStyle/>
          <a:p>
            <a:r>
              <a:rPr lang="hu-HU" dirty="0"/>
              <a:t>Az Európai Unió hulladékgazdálkodással összefüggő irányelvei az alábbi hulladékok tekintetében határoznak meg a tagállamok számára elérendő gyűjtési, illetve újrafeldolgozási célértéket</a:t>
            </a:r>
            <a:r>
              <a:rPr lang="hu-HU" dirty="0" smtClean="0"/>
              <a:t>:</a:t>
            </a:r>
          </a:p>
          <a:p>
            <a:endParaRPr lang="hu-HU" sz="1400" dirty="0"/>
          </a:p>
          <a:p>
            <a:pPr lvl="2"/>
            <a:r>
              <a:rPr lang="hu-HU" sz="2000" dirty="0" smtClean="0"/>
              <a:t>települési </a:t>
            </a:r>
            <a:r>
              <a:rPr lang="hu-HU" sz="2000" dirty="0"/>
              <a:t>hulladék, </a:t>
            </a:r>
          </a:p>
          <a:p>
            <a:pPr lvl="2"/>
            <a:r>
              <a:rPr lang="hu-HU" sz="2000" dirty="0" smtClean="0"/>
              <a:t>csomagolási </a:t>
            </a:r>
            <a:r>
              <a:rPr lang="hu-HU" sz="2000" dirty="0"/>
              <a:t>hulladék, </a:t>
            </a:r>
          </a:p>
          <a:p>
            <a:pPr lvl="2"/>
            <a:r>
              <a:rPr lang="hu-HU" sz="2000" dirty="0" smtClean="0"/>
              <a:t>elektromos</a:t>
            </a:r>
            <a:r>
              <a:rPr lang="hu-HU" sz="2000" dirty="0"/>
              <a:t>, elektronikus berendezések hulladéka, </a:t>
            </a:r>
          </a:p>
          <a:p>
            <a:pPr lvl="2"/>
            <a:r>
              <a:rPr lang="hu-HU" sz="2000" dirty="0" smtClean="0"/>
              <a:t>elem </a:t>
            </a:r>
            <a:r>
              <a:rPr lang="hu-HU" sz="2000" dirty="0"/>
              <a:t>és akkumulátor hulladék, </a:t>
            </a:r>
          </a:p>
          <a:p>
            <a:pPr lvl="2"/>
            <a:r>
              <a:rPr lang="hu-HU" sz="2000" dirty="0" smtClean="0"/>
              <a:t>hulladékká </a:t>
            </a:r>
            <a:r>
              <a:rPr lang="hu-HU" sz="2000" dirty="0"/>
              <a:t>vált gépjárművek.</a:t>
            </a:r>
          </a:p>
          <a:p>
            <a:endParaRPr lang="hu-HU" dirty="0"/>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6" y="5337589"/>
            <a:ext cx="4825636" cy="1389783"/>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87" y="4279880"/>
            <a:ext cx="3048000" cy="1752600"/>
          </a:xfrm>
          <a:prstGeom prst="rect">
            <a:avLst/>
          </a:prstGeom>
        </p:spPr>
      </p:pic>
      <p:pic>
        <p:nvPicPr>
          <p:cNvPr id="6" name="Kép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90976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 y="1427032"/>
            <a:ext cx="8797834" cy="4261842"/>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98844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49" y="1422924"/>
            <a:ext cx="8752114" cy="4337795"/>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28065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754" y="1566834"/>
            <a:ext cx="8758646" cy="4265732"/>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7501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284" y="1436514"/>
            <a:ext cx="8752115" cy="4187045"/>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97797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754" y="1551865"/>
            <a:ext cx="8739052" cy="4110884"/>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50138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4000" b="1" dirty="0" smtClean="0">
                <a:latin typeface="+mn-lt"/>
              </a:rPr>
              <a:t>Csomagolások</a:t>
            </a:r>
            <a:endParaRPr lang="hu-HU" sz="4000" b="1" dirty="0">
              <a:latin typeface="+mn-lt"/>
            </a:endParaRPr>
          </a:p>
        </p:txBody>
      </p:sp>
      <p:pic>
        <p:nvPicPr>
          <p:cNvPr id="4" name="Tartalom helye 3"/>
          <p:cNvPicPr>
            <a:picLocks noGrp="1" noChangeAspect="1"/>
          </p:cNvPicPr>
          <p:nvPr>
            <p:ph idx="1"/>
          </p:nvPr>
        </p:nvPicPr>
        <p:blipFill>
          <a:blip r:embed="rId2"/>
          <a:stretch>
            <a:fillRect/>
          </a:stretch>
        </p:blipFill>
        <p:spPr>
          <a:xfrm>
            <a:off x="61969" y="2216879"/>
            <a:ext cx="8942694" cy="3966272"/>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96583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943" y="1381953"/>
            <a:ext cx="8732520" cy="4333047"/>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2209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006" y="1429983"/>
            <a:ext cx="8778240" cy="4291547"/>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17707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48" y="1479621"/>
            <a:ext cx="8739052" cy="4307225"/>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62013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005" y="1442593"/>
            <a:ext cx="8765177" cy="4213624"/>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80608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416104" y="1774748"/>
            <a:ext cx="8318593" cy="584775"/>
          </a:xfrm>
          <a:prstGeom prst="rect">
            <a:avLst/>
          </a:prstGeom>
          <a:solidFill>
            <a:schemeClr val="bg2">
              <a:lumMod val="50000"/>
            </a:schemeClr>
          </a:solidFill>
          <a:ln w="12700">
            <a:solidFill>
              <a:schemeClr val="bg2"/>
            </a:solidFill>
          </a:ln>
        </p:spPr>
        <p:txBody>
          <a:bodyPr wrap="square" rtlCol="0">
            <a:spAutoFit/>
          </a:bodyPr>
          <a:lstStyle/>
          <a:p>
            <a:pPr algn="ctr"/>
            <a:r>
              <a:rPr lang="hu-HU" sz="2400" b="1" dirty="0" smtClean="0">
                <a:solidFill>
                  <a:schemeClr val="bg1"/>
                </a:solidFill>
              </a:rPr>
              <a:t>  </a:t>
            </a:r>
            <a:r>
              <a:rPr lang="hu-HU" sz="3200" b="1" dirty="0" smtClean="0">
                <a:solidFill>
                  <a:schemeClr val="bg1"/>
                </a:solidFill>
              </a:rPr>
              <a:t>Hulladéktörvény</a:t>
            </a:r>
          </a:p>
        </p:txBody>
      </p:sp>
      <p:sp>
        <p:nvSpPr>
          <p:cNvPr id="5" name="Szövegdoboz 4">
            <a:extLst>
              <a:ext uri="{FF2B5EF4-FFF2-40B4-BE49-F238E27FC236}">
                <a16:creationId xmlns:a16="http://schemas.microsoft.com/office/drawing/2014/main" id="{17832E06-A9FC-17B5-CF60-D08D35712F75}"/>
              </a:ext>
            </a:extLst>
          </p:cNvPr>
          <p:cNvSpPr txBox="1"/>
          <p:nvPr/>
        </p:nvSpPr>
        <p:spPr>
          <a:xfrm>
            <a:off x="206690" y="3014598"/>
            <a:ext cx="3546295" cy="707886"/>
          </a:xfrm>
          <a:prstGeom prst="rect">
            <a:avLst/>
          </a:prstGeom>
          <a:solidFill>
            <a:srgbClr val="00B050"/>
          </a:solidFill>
        </p:spPr>
        <p:txBody>
          <a:bodyPr wrap="square" rtlCol="0">
            <a:spAutoFit/>
          </a:bodyPr>
          <a:lstStyle/>
          <a:p>
            <a:pPr algn="ctr"/>
            <a:r>
              <a:rPr lang="hu-HU" sz="2000" b="1" dirty="0">
                <a:solidFill>
                  <a:schemeClr val="bg1"/>
                </a:solidFill>
                <a:effectLst>
                  <a:outerShdw blurRad="38100" dist="38100" dir="2700000" algn="tl">
                    <a:srgbClr val="000000">
                      <a:alpha val="43137"/>
                    </a:srgbClr>
                  </a:outerShdw>
                </a:effectLst>
              </a:rPr>
              <a:t>Környezetvédelmi termékdíj törvény</a:t>
            </a:r>
          </a:p>
        </p:txBody>
      </p:sp>
      <p:sp>
        <p:nvSpPr>
          <p:cNvPr id="6" name="Nyíl: lefelé mutató 8">
            <a:extLst>
              <a:ext uri="{FF2B5EF4-FFF2-40B4-BE49-F238E27FC236}">
                <a16:creationId xmlns:a16="http://schemas.microsoft.com/office/drawing/2014/main" id="{19D312F4-1102-2517-2A05-4DEDA98CCEA9}"/>
              </a:ext>
            </a:extLst>
          </p:cNvPr>
          <p:cNvSpPr/>
          <p:nvPr/>
        </p:nvSpPr>
        <p:spPr>
          <a:xfrm>
            <a:off x="1879145" y="2353320"/>
            <a:ext cx="446044" cy="6419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Szövegdoboz 6">
            <a:extLst>
              <a:ext uri="{FF2B5EF4-FFF2-40B4-BE49-F238E27FC236}">
                <a16:creationId xmlns:a16="http://schemas.microsoft.com/office/drawing/2014/main" id="{653F16B2-08C8-6F7B-FADE-B745D1BECB51}"/>
              </a:ext>
            </a:extLst>
          </p:cNvPr>
          <p:cNvSpPr txBox="1"/>
          <p:nvPr/>
        </p:nvSpPr>
        <p:spPr>
          <a:xfrm>
            <a:off x="4990011" y="3014598"/>
            <a:ext cx="3997236" cy="707886"/>
          </a:xfrm>
          <a:prstGeom prst="rect">
            <a:avLst/>
          </a:prstGeom>
          <a:solidFill>
            <a:srgbClr val="00B0F0"/>
          </a:solidFill>
        </p:spPr>
        <p:txBody>
          <a:bodyPr wrap="square" rtlCol="0">
            <a:spAutoFit/>
          </a:bodyPr>
          <a:lstStyle/>
          <a:p>
            <a:pPr algn="ctr"/>
            <a:r>
              <a:rPr lang="hu-HU" sz="2000" b="1" dirty="0">
                <a:solidFill>
                  <a:schemeClr val="bg1"/>
                </a:solidFill>
                <a:effectLst>
                  <a:outerShdw blurRad="38100" dist="38100" dir="2700000" algn="tl">
                    <a:srgbClr val="000000">
                      <a:alpha val="43137"/>
                    </a:srgbClr>
                  </a:outerShdw>
                </a:effectLst>
              </a:rPr>
              <a:t>Kiterjesztett gyártói felelősség kormányrendelete</a:t>
            </a:r>
          </a:p>
        </p:txBody>
      </p:sp>
      <p:sp>
        <p:nvSpPr>
          <p:cNvPr id="9" name="Nyíl: balra-jobbra mutató 7">
            <a:extLst>
              <a:ext uri="{FF2B5EF4-FFF2-40B4-BE49-F238E27FC236}">
                <a16:creationId xmlns:a16="http://schemas.microsoft.com/office/drawing/2014/main" id="{C6C5B226-4909-2FB0-E989-B646E34EFDB4}"/>
              </a:ext>
            </a:extLst>
          </p:cNvPr>
          <p:cNvSpPr/>
          <p:nvPr/>
        </p:nvSpPr>
        <p:spPr>
          <a:xfrm>
            <a:off x="3752985" y="3140685"/>
            <a:ext cx="1143000" cy="455712"/>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Szövegdoboz 9">
            <a:extLst>
              <a:ext uri="{FF2B5EF4-FFF2-40B4-BE49-F238E27FC236}">
                <a16:creationId xmlns:a16="http://schemas.microsoft.com/office/drawing/2014/main" id="{497BB729-ACC2-FD12-85F8-99434278318E}"/>
              </a:ext>
            </a:extLst>
          </p:cNvPr>
          <p:cNvSpPr txBox="1"/>
          <p:nvPr/>
        </p:nvSpPr>
        <p:spPr>
          <a:xfrm>
            <a:off x="4990011" y="4098984"/>
            <a:ext cx="3997236" cy="707886"/>
          </a:xfrm>
          <a:prstGeom prst="rect">
            <a:avLst/>
          </a:prstGeom>
          <a:solidFill>
            <a:srgbClr val="7030A0"/>
          </a:solidFill>
        </p:spPr>
        <p:txBody>
          <a:bodyPr wrap="square" rtlCol="0">
            <a:spAutoFit/>
          </a:bodyPr>
          <a:lstStyle/>
          <a:p>
            <a:pPr algn="ctr"/>
            <a:r>
              <a:rPr lang="hu-HU" sz="2000" b="1" dirty="0">
                <a:solidFill>
                  <a:schemeClr val="bg1"/>
                </a:solidFill>
              </a:rPr>
              <a:t>Italtermékek kötelező visszaváltási kormányrendelete</a:t>
            </a:r>
          </a:p>
        </p:txBody>
      </p:sp>
      <p:sp>
        <p:nvSpPr>
          <p:cNvPr id="11" name="Nyíl: kanyarodó 12">
            <a:extLst>
              <a:ext uri="{FF2B5EF4-FFF2-40B4-BE49-F238E27FC236}">
                <a16:creationId xmlns:a16="http://schemas.microsoft.com/office/drawing/2014/main" id="{75748429-CF9B-9437-FDC1-505B5FDF10CE}"/>
              </a:ext>
            </a:extLst>
          </p:cNvPr>
          <p:cNvSpPr/>
          <p:nvPr/>
        </p:nvSpPr>
        <p:spPr>
          <a:xfrm flipV="1">
            <a:off x="1979838" y="3741848"/>
            <a:ext cx="2887027" cy="981075"/>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2" name="Téglalap 11">
            <a:extLst>
              <a:ext uri="{FF2B5EF4-FFF2-40B4-BE49-F238E27FC236}">
                <a16:creationId xmlns:a16="http://schemas.microsoft.com/office/drawing/2014/main" id="{E1801E9D-0586-9F83-9026-F54744E793A3}"/>
              </a:ext>
            </a:extLst>
          </p:cNvPr>
          <p:cNvSpPr/>
          <p:nvPr/>
        </p:nvSpPr>
        <p:spPr>
          <a:xfrm>
            <a:off x="1039381" y="3741848"/>
            <a:ext cx="248400" cy="11646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Nyíl: kanyarodó 13">
            <a:extLst>
              <a:ext uri="{FF2B5EF4-FFF2-40B4-BE49-F238E27FC236}">
                <a16:creationId xmlns:a16="http://schemas.microsoft.com/office/drawing/2014/main" id="{D0C4FDE2-7992-B4B1-C7F1-B14B08578B42}"/>
              </a:ext>
            </a:extLst>
          </p:cNvPr>
          <p:cNvSpPr/>
          <p:nvPr/>
        </p:nvSpPr>
        <p:spPr>
          <a:xfrm flipV="1">
            <a:off x="1039381" y="4906547"/>
            <a:ext cx="3895725" cy="981075"/>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5" name="Szövegdoboz 14">
            <a:extLst>
              <a:ext uri="{FF2B5EF4-FFF2-40B4-BE49-F238E27FC236}">
                <a16:creationId xmlns:a16="http://schemas.microsoft.com/office/drawing/2014/main" id="{FBA04A43-AEDF-0EFB-3EBD-07E014F88D88}"/>
              </a:ext>
            </a:extLst>
          </p:cNvPr>
          <p:cNvSpPr txBox="1"/>
          <p:nvPr/>
        </p:nvSpPr>
        <p:spPr>
          <a:xfrm>
            <a:off x="4990011" y="5487512"/>
            <a:ext cx="3997236" cy="400110"/>
          </a:xfrm>
          <a:prstGeom prst="rect">
            <a:avLst/>
          </a:prstGeom>
          <a:solidFill>
            <a:srgbClr val="FFC000"/>
          </a:solidFill>
        </p:spPr>
        <p:txBody>
          <a:bodyPr wrap="square" rtlCol="0">
            <a:spAutoFit/>
          </a:bodyPr>
          <a:lstStyle/>
          <a:p>
            <a:pPr algn="ctr"/>
            <a:r>
              <a:rPr lang="hu-HU" sz="2000" b="1" dirty="0">
                <a:solidFill>
                  <a:schemeClr val="bg1"/>
                </a:solidFill>
                <a:effectLst>
                  <a:outerShdw blurRad="38100" dist="38100" dir="2700000" algn="tl">
                    <a:srgbClr val="000000">
                      <a:alpha val="43137"/>
                    </a:srgbClr>
                  </a:outerShdw>
                </a:effectLst>
              </a:rPr>
              <a:t>„SUP” kormányrendeletek</a:t>
            </a:r>
          </a:p>
        </p:txBody>
      </p:sp>
      <p:sp>
        <p:nvSpPr>
          <p:cNvPr id="16" name="Nyíl: lefelé mutató 8">
            <a:extLst>
              <a:ext uri="{FF2B5EF4-FFF2-40B4-BE49-F238E27FC236}">
                <a16:creationId xmlns:a16="http://schemas.microsoft.com/office/drawing/2014/main" id="{19D312F4-1102-2517-2A05-4DEDA98CCEA9}"/>
              </a:ext>
            </a:extLst>
          </p:cNvPr>
          <p:cNvSpPr/>
          <p:nvPr/>
        </p:nvSpPr>
        <p:spPr>
          <a:xfrm>
            <a:off x="6629671" y="2372684"/>
            <a:ext cx="446044" cy="64191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Szövegdoboz 16"/>
          <p:cNvSpPr txBox="1"/>
          <p:nvPr/>
        </p:nvSpPr>
        <p:spPr>
          <a:xfrm>
            <a:off x="0" y="6458486"/>
            <a:ext cx="3579223" cy="338554"/>
          </a:xfrm>
          <a:prstGeom prst="rect">
            <a:avLst/>
          </a:prstGeom>
          <a:noFill/>
          <a:ln>
            <a:noFill/>
          </a:ln>
        </p:spPr>
        <p:txBody>
          <a:bodyPr wrap="square" rtlCol="0">
            <a:spAutoFit/>
          </a:bodyPr>
          <a:lstStyle/>
          <a:p>
            <a:r>
              <a:rPr lang="hu-HU" sz="1600" dirty="0" smtClean="0"/>
              <a:t>Forrás: CSAOSZ - Nagy Miklós</a:t>
            </a:r>
          </a:p>
        </p:txBody>
      </p:sp>
      <p:pic>
        <p:nvPicPr>
          <p:cNvPr id="14" name="Kép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413673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536" y="1410299"/>
            <a:ext cx="8699863" cy="4252450"/>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51260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473" y="1360269"/>
            <a:ext cx="8719457" cy="4158788"/>
          </a:xfrm>
          <a:prstGeom prst="rect">
            <a:avLst/>
          </a:prstGeom>
          <a:noFill/>
          <a:ln>
            <a:noFill/>
          </a:ln>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07228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78822" y="759463"/>
            <a:ext cx="8229600" cy="1143000"/>
          </a:xfrm>
        </p:spPr>
        <p:txBody>
          <a:bodyPr>
            <a:noAutofit/>
          </a:bodyPr>
          <a:lstStyle/>
          <a:p>
            <a:r>
              <a:rPr lang="hu-HU" sz="3600" b="1" dirty="0">
                <a:latin typeface="+mn-lt"/>
              </a:rPr>
              <a:t>Visszavétel (</a:t>
            </a:r>
            <a:r>
              <a:rPr lang="hu-HU" sz="3600" b="1" dirty="0" err="1">
                <a:latin typeface="+mn-lt"/>
              </a:rPr>
              <a:t>újrahasználat</a:t>
            </a:r>
            <a:r>
              <a:rPr lang="hu-HU" sz="3600" b="1" dirty="0">
                <a:latin typeface="+mn-lt"/>
              </a:rPr>
              <a:t>)</a:t>
            </a:r>
            <a:br>
              <a:rPr lang="hu-HU" sz="3600" b="1" dirty="0">
                <a:latin typeface="+mn-lt"/>
              </a:rPr>
            </a:br>
            <a:r>
              <a:rPr lang="hu-HU" sz="3600" b="1" dirty="0" err="1">
                <a:latin typeface="+mn-lt"/>
              </a:rPr>
              <a:t>Újrahasználatra</a:t>
            </a:r>
            <a:r>
              <a:rPr lang="hu-HU" sz="3600" b="1" dirty="0">
                <a:latin typeface="+mn-lt"/>
              </a:rPr>
              <a:t> visszavett termékek</a:t>
            </a:r>
          </a:p>
        </p:txBody>
      </p:sp>
      <p:pic>
        <p:nvPicPr>
          <p:cNvPr id="4" name="Tartalom helye 3"/>
          <p:cNvPicPr>
            <a:picLocks noGrp="1" noChangeAspect="1"/>
          </p:cNvPicPr>
          <p:nvPr>
            <p:ph idx="1"/>
          </p:nvPr>
        </p:nvPicPr>
        <p:blipFill>
          <a:blip r:embed="rId2"/>
          <a:stretch>
            <a:fillRect/>
          </a:stretch>
        </p:blipFill>
        <p:spPr>
          <a:xfrm>
            <a:off x="130629" y="2215971"/>
            <a:ext cx="8930535" cy="3967180"/>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91991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110899" y="1898469"/>
            <a:ext cx="8912966" cy="4145021"/>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81075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rtalom helye 2"/>
          <p:cNvPicPr>
            <a:picLocks noGrp="1" noChangeAspect="1"/>
          </p:cNvPicPr>
          <p:nvPr>
            <p:ph idx="1"/>
          </p:nvPr>
        </p:nvPicPr>
        <p:blipFill>
          <a:blip r:embed="rId2"/>
          <a:stretch>
            <a:fillRect/>
          </a:stretch>
        </p:blipFill>
        <p:spPr>
          <a:xfrm>
            <a:off x="127183" y="1907177"/>
            <a:ext cx="8958116" cy="4111076"/>
          </a:xfrm>
          <a:prstGeom prst="rect">
            <a:avLst/>
          </a:prstGeo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66430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smtClean="0"/>
              <a:t>UHCS – </a:t>
            </a:r>
            <a:r>
              <a:rPr lang="hu-HU" b="1" dirty="0" err="1" smtClean="0"/>
              <a:t>újrahasználatra</a:t>
            </a:r>
            <a:r>
              <a:rPr lang="hu-HU" b="1" dirty="0" smtClean="0"/>
              <a:t> visszavett termékek</a:t>
            </a:r>
            <a:endParaRPr lang="hu-HU" b="1"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418" y="2216726"/>
            <a:ext cx="8123382" cy="4128655"/>
          </a:xfrm>
        </p:spPr>
      </p:pic>
    </p:spTree>
    <p:extLst>
      <p:ext uri="{BB962C8B-B14F-4D97-AF65-F5344CB8AC3E}">
        <p14:creationId xmlns:p14="http://schemas.microsoft.com/office/powerpoint/2010/main" val="137214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0594" y="1915886"/>
            <a:ext cx="8229600" cy="2765841"/>
          </a:xfrm>
        </p:spPr>
        <p:txBody>
          <a:bodyPr>
            <a:normAutofit/>
          </a:bodyPr>
          <a:lstStyle/>
          <a:p>
            <a:pPr algn="ctr"/>
            <a:r>
              <a:rPr lang="hu-HU" sz="5400" b="1" dirty="0">
                <a:latin typeface="Palatino Linotype (Szövegtörzs)"/>
              </a:rPr>
              <a:t>PVKH</a:t>
            </a:r>
            <a:r>
              <a:rPr lang="hu-HU" sz="5400" b="1" dirty="0"/>
              <a:t> bevallás</a:t>
            </a:r>
            <a:br>
              <a:rPr lang="hu-HU" sz="5400" b="1" dirty="0"/>
            </a:br>
            <a:r>
              <a:rPr lang="hu-HU" sz="3600" b="1" dirty="0" smtClean="0"/>
              <a:t>ÖVV-NY – Önkéntes visszaváltási díjas terméket forgalmazók nyilvántartása</a:t>
            </a:r>
            <a:endParaRPr lang="hu-HU" sz="3600"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46296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 y="1479668"/>
            <a:ext cx="9052560" cy="4025324"/>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6684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22" y="1529543"/>
            <a:ext cx="8949077" cy="3973482"/>
          </a:xfr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9062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914"/>
            <a:ext cx="9094515" cy="4020297"/>
          </a:xfrm>
          <a:prstGeom prst="rect">
            <a:avLst/>
          </a:prstGeom>
        </p:spPr>
      </p:pic>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85580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309" y="1854926"/>
            <a:ext cx="6052054" cy="4250310"/>
          </a:xfrm>
          <a:prstGeom prst="rect">
            <a:avLst/>
          </a:prstGeom>
        </p:spPr>
      </p:pic>
      <p:sp>
        <p:nvSpPr>
          <p:cNvPr id="2" name="Téglalap 1"/>
          <p:cNvSpPr/>
          <p:nvPr/>
        </p:nvSpPr>
        <p:spPr>
          <a:xfrm>
            <a:off x="235131" y="813735"/>
            <a:ext cx="8908869" cy="954107"/>
          </a:xfrm>
          <a:prstGeom prst="rect">
            <a:avLst/>
          </a:prstGeom>
        </p:spPr>
        <p:txBody>
          <a:bodyPr wrap="square">
            <a:spAutoFit/>
          </a:bodyPr>
          <a:lstStyle/>
          <a:p>
            <a:pPr algn="ctr"/>
            <a:r>
              <a:rPr lang="hu-HU" sz="2800" b="1" dirty="0">
                <a:solidFill>
                  <a:schemeClr val="tx2"/>
                </a:solidFill>
                <a:ea typeface="+mj-ea"/>
                <a:cs typeface="+mj-cs"/>
              </a:rPr>
              <a:t>A termékdíj törvény és az EPR rendelet legfontosabb hasonlóságai és </a:t>
            </a:r>
            <a:r>
              <a:rPr lang="hu-HU" sz="2800" b="1" dirty="0" smtClean="0">
                <a:solidFill>
                  <a:schemeClr val="tx2"/>
                </a:solidFill>
                <a:ea typeface="+mj-ea"/>
                <a:cs typeface="+mj-cs"/>
              </a:rPr>
              <a:t>különbségei (2025.01.01. előtt)</a:t>
            </a:r>
            <a:endParaRPr lang="hu-HU" sz="2800" b="1" dirty="0">
              <a:solidFill>
                <a:schemeClr val="tx2"/>
              </a:solidFill>
              <a:ea typeface="+mj-ea"/>
              <a:cs typeface="+mj-cs"/>
            </a:endParaRPr>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233303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smtClean="0"/>
              <a:t>DRS- azaz a kötelező visszaváltási rendszer</a:t>
            </a:r>
            <a:endParaRPr lang="hu-HU" b="1" dirty="0"/>
          </a:p>
        </p:txBody>
      </p:sp>
      <p:sp>
        <p:nvSpPr>
          <p:cNvPr id="3" name="Tartalom helye 2"/>
          <p:cNvSpPr>
            <a:spLocks noGrp="1"/>
          </p:cNvSpPr>
          <p:nvPr>
            <p:ph idx="1"/>
          </p:nvPr>
        </p:nvSpPr>
        <p:spPr/>
        <p:txBody>
          <a:bodyPr>
            <a:normAutofit fontScale="92500"/>
          </a:bodyPr>
          <a:lstStyle/>
          <a:p>
            <a:pPr marL="0" indent="0">
              <a:buNone/>
            </a:pPr>
            <a:r>
              <a:rPr lang="hu-HU" b="1" dirty="0"/>
              <a:t>A DRS (</a:t>
            </a:r>
            <a:r>
              <a:rPr lang="hu-HU" b="1" dirty="0" err="1"/>
              <a:t>Deposit</a:t>
            </a:r>
            <a:r>
              <a:rPr lang="hu-HU" b="1" dirty="0"/>
              <a:t> </a:t>
            </a:r>
            <a:r>
              <a:rPr lang="hu-HU" b="1" dirty="0" err="1"/>
              <a:t>Return</a:t>
            </a:r>
            <a:r>
              <a:rPr lang="hu-HU" b="1" dirty="0"/>
              <a:t> System) a belföldön forgalomba hozott kötelező visszaváltási díjas termékek visszaváltási rendszere, </a:t>
            </a:r>
            <a:r>
              <a:rPr lang="hu-HU" dirty="0"/>
              <a:t>amely Magyarországon 2024. január 1-jén került bevezetésre, és a 450/2023. (X. 4.) Korm. rendelet szabályozza</a:t>
            </a:r>
            <a:r>
              <a:rPr lang="hu-HU" dirty="0" smtClean="0"/>
              <a:t>.</a:t>
            </a:r>
          </a:p>
          <a:p>
            <a:r>
              <a:rPr lang="hu-HU" b="1" dirty="0"/>
              <a:t>Milyen termékekre vonatkozik a DRS kötelező visszaváltási rendszer?</a:t>
            </a:r>
            <a:endParaRPr lang="hu-HU" dirty="0"/>
          </a:p>
          <a:p>
            <a:pPr marL="0" indent="0">
              <a:buNone/>
            </a:pPr>
            <a:r>
              <a:rPr lang="hu-HU" dirty="0"/>
              <a:t>A szabályozás értelmében a kötelező visszaváltási rendszerbe az alábbi termékek tartoznak:</a:t>
            </a:r>
          </a:p>
          <a:p>
            <a:pPr fontAlgn="base"/>
            <a:r>
              <a:rPr lang="hu-HU" b="1" dirty="0"/>
              <a:t>Műanyag, fém vagy üveg alapanyagú,</a:t>
            </a:r>
            <a:endParaRPr lang="hu-HU" dirty="0"/>
          </a:p>
          <a:p>
            <a:pPr fontAlgn="base"/>
            <a:r>
              <a:rPr lang="hu-HU" b="1" dirty="0"/>
              <a:t>Palack vagy doboz formájú,</a:t>
            </a:r>
            <a:endParaRPr lang="hu-HU" dirty="0"/>
          </a:p>
          <a:p>
            <a:pPr fontAlgn="base"/>
            <a:r>
              <a:rPr lang="hu-HU" b="1" dirty="0"/>
              <a:t>1 decilitertől 3 literig terjedő </a:t>
            </a:r>
            <a:r>
              <a:rPr lang="hu-HU" b="1" dirty="0" err="1"/>
              <a:t>űrtartalmú</a:t>
            </a:r>
            <a:r>
              <a:rPr lang="hu-HU" b="1" dirty="0"/>
              <a:t>,</a:t>
            </a:r>
            <a:endParaRPr lang="hu-HU" dirty="0"/>
          </a:p>
          <a:p>
            <a:pPr fontAlgn="base"/>
            <a:r>
              <a:rPr lang="hu-HU" b="1" dirty="0"/>
              <a:t>Fogyasztói csomagolású italtermékek.</a:t>
            </a:r>
            <a:endParaRPr lang="hu-HU" dirty="0"/>
          </a:p>
          <a:p>
            <a:pPr marL="0" indent="0">
              <a:buNone/>
            </a:pPr>
            <a:r>
              <a:rPr lang="hu-HU" dirty="0"/>
              <a:t>Ezeken a fő paramétereken kívül vannak még egyéb szempontok és tényezők, amelyeket érdemes figyelembe venni a DRS rendszerbe sorolt termékek kapcsán.</a:t>
            </a:r>
          </a:p>
          <a:p>
            <a:pPr marL="0" indent="0">
              <a:buNone/>
            </a:pP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414316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DRS- azaz a kötelező visszaváltási rendszer</a:t>
            </a:r>
            <a:endParaRPr lang="hu-HU" dirty="0"/>
          </a:p>
        </p:txBody>
      </p:sp>
      <p:sp>
        <p:nvSpPr>
          <p:cNvPr id="3" name="Tartalom helye 2"/>
          <p:cNvSpPr>
            <a:spLocks noGrp="1"/>
          </p:cNvSpPr>
          <p:nvPr>
            <p:ph idx="1"/>
          </p:nvPr>
        </p:nvSpPr>
        <p:spPr/>
        <p:txBody>
          <a:bodyPr/>
          <a:lstStyle/>
          <a:p>
            <a:pPr marL="0" indent="0">
              <a:buNone/>
            </a:pPr>
            <a:r>
              <a:rPr lang="hu-HU" dirty="0" smtClean="0"/>
              <a:t>Kivételek:</a:t>
            </a:r>
          </a:p>
          <a:p>
            <a:pPr marL="0" indent="0">
              <a:buNone/>
            </a:pPr>
            <a:endParaRPr lang="hu-HU" dirty="0"/>
          </a:p>
          <a:p>
            <a:pPr fontAlgn="base"/>
            <a:r>
              <a:rPr lang="hu-HU" dirty="0"/>
              <a:t>Az egyik kivétel azokra a termékekre vonatkozik, amelyek </a:t>
            </a:r>
            <a:r>
              <a:rPr lang="hu-HU" b="1" dirty="0"/>
              <a:t>tej és tejalapú italokat tartalmaznak a fent említett csomagolásban</a:t>
            </a:r>
            <a:r>
              <a:rPr lang="hu-HU" dirty="0"/>
              <a:t>.</a:t>
            </a:r>
          </a:p>
          <a:p>
            <a:pPr fontAlgn="base"/>
            <a:r>
              <a:rPr lang="hu-HU" dirty="0"/>
              <a:t>A másik kivétel mennyiségi korláthoz kötött: </a:t>
            </a:r>
            <a:r>
              <a:rPr lang="hu-HU" b="1" dirty="0"/>
              <a:t>ha a fent említett csomagolású termékek forgalma egy évben nem éri el az 5.000 darabot, akkor nem terjed ki rájuk a DRS kötelezettség</a:t>
            </a:r>
            <a:r>
              <a:rPr lang="hu-HU" dirty="0"/>
              <a:t>. Csak az 5.000 darabot meghaladó mennyiség esetén válik egy termék DRS kötelezetté.</a:t>
            </a:r>
          </a:p>
          <a:p>
            <a:pPr fontAlgn="base"/>
            <a:r>
              <a:rPr lang="hu-HU" dirty="0"/>
              <a:t>Emellett a szabályozás nem vonatkozik azokra a </a:t>
            </a:r>
            <a:r>
              <a:rPr lang="hu-HU" b="1" dirty="0"/>
              <a:t>speciális formájú és méretű üvegekre, amelyeket automatával nem lehet visszaváltani</a:t>
            </a:r>
            <a:r>
              <a:rPr lang="hu-HU" dirty="0"/>
              <a:t>.</a:t>
            </a:r>
          </a:p>
          <a:p>
            <a:pPr marL="0" indent="0">
              <a:buNone/>
            </a:pP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44872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DRS- azaz a kötelező visszaváltási rendszer</a:t>
            </a:r>
            <a:endParaRPr lang="hu-HU" dirty="0"/>
          </a:p>
        </p:txBody>
      </p:sp>
      <p:sp>
        <p:nvSpPr>
          <p:cNvPr id="3" name="Tartalom helye 2"/>
          <p:cNvSpPr>
            <a:spLocks noGrp="1"/>
          </p:cNvSpPr>
          <p:nvPr>
            <p:ph idx="1"/>
          </p:nvPr>
        </p:nvSpPr>
        <p:spPr/>
        <p:txBody>
          <a:bodyPr/>
          <a:lstStyle/>
          <a:p>
            <a:pPr marL="0" indent="0">
              <a:buNone/>
            </a:pPr>
            <a:r>
              <a:rPr lang="hu-HU" sz="1800" b="1" dirty="0"/>
              <a:t>Az egyszer használatos és </a:t>
            </a:r>
            <a:r>
              <a:rPr lang="hu-HU" sz="1800" b="1" dirty="0" err="1"/>
              <a:t>újrahasználható</a:t>
            </a:r>
            <a:r>
              <a:rPr lang="hu-HU" sz="1800" b="1" dirty="0"/>
              <a:t> termékek is DRS </a:t>
            </a:r>
            <a:r>
              <a:rPr lang="hu-HU" sz="1800" b="1" dirty="0" smtClean="0"/>
              <a:t>kötelezettek:</a:t>
            </a:r>
          </a:p>
          <a:p>
            <a:pPr marL="0" indent="0">
              <a:buNone/>
            </a:pPr>
            <a:endParaRPr lang="hu-HU" sz="1800" dirty="0"/>
          </a:p>
          <a:p>
            <a:r>
              <a:rPr lang="hu-HU" sz="1800" dirty="0"/>
              <a:t>A szabályozás az egyszer használatos (pl. fémpalack) és az </a:t>
            </a:r>
            <a:r>
              <a:rPr lang="hu-HU" sz="1800" dirty="0" err="1"/>
              <a:t>újrahasználható</a:t>
            </a:r>
            <a:r>
              <a:rPr lang="hu-HU" sz="1800" dirty="0"/>
              <a:t> (pl. üveg) italcsomagolásokra egyaránt vonatkozik. Az egyszer használatos termékek esetében a visszaváltási díj 50 Ft, míg az </a:t>
            </a:r>
            <a:r>
              <a:rPr lang="hu-HU" sz="1800" dirty="0" err="1"/>
              <a:t>újrahasználható</a:t>
            </a:r>
            <a:r>
              <a:rPr lang="hu-HU" sz="1800" dirty="0"/>
              <a:t> termékek esetében a díjat a gyártó határozza meg</a:t>
            </a:r>
            <a:r>
              <a:rPr lang="hu-HU" sz="1800" dirty="0" smtClean="0"/>
              <a:t>.</a:t>
            </a:r>
          </a:p>
          <a:p>
            <a:r>
              <a:rPr lang="hu-HU" sz="1800" dirty="0" smtClean="0"/>
              <a:t>A </a:t>
            </a:r>
            <a:r>
              <a:rPr lang="hu-HU" sz="1800" dirty="0"/>
              <a:t>gyártónak a terméken jelölésről is kell gondoskodnia.</a:t>
            </a:r>
          </a:p>
          <a:p>
            <a:r>
              <a:rPr lang="hu-HU" sz="1800" dirty="0"/>
              <a:t>A gyártó a kötelezően visszaváltási díjas,</a:t>
            </a:r>
            <a:r>
              <a:rPr lang="hu-HU" sz="1800" b="1" i="1" dirty="0"/>
              <a:t> </a:t>
            </a:r>
            <a:r>
              <a:rPr lang="hu-HU" sz="1800" b="1" i="1" u="sng" dirty="0" err="1"/>
              <a:t>újrahasználható</a:t>
            </a:r>
            <a:r>
              <a:rPr lang="hu-HU" sz="1800" b="1" i="1" u="sng" dirty="0"/>
              <a:t> termék</a:t>
            </a:r>
            <a:r>
              <a:rPr lang="hu-HU" sz="1800" dirty="0"/>
              <a:t> forgalomba hozatala után </a:t>
            </a:r>
            <a:r>
              <a:rPr lang="hu-HU" sz="1800" b="1" i="1" u="sng" dirty="0"/>
              <a:t>csatlakozási és szolgáltatási díjat</a:t>
            </a:r>
            <a:r>
              <a:rPr lang="hu-HU" sz="1800" dirty="0"/>
              <a:t>, a kötelezően visszaváltási díjas, </a:t>
            </a:r>
            <a:r>
              <a:rPr lang="hu-HU" sz="1800" b="1" i="1" u="sng" dirty="0"/>
              <a:t>nem </a:t>
            </a:r>
            <a:r>
              <a:rPr lang="hu-HU" sz="1800" b="1" i="1" u="sng" dirty="0" err="1"/>
              <a:t>újrahasználható</a:t>
            </a:r>
            <a:r>
              <a:rPr lang="hu-HU" sz="1800" b="1" i="1" u="sng" dirty="0"/>
              <a:t> termék</a:t>
            </a:r>
            <a:r>
              <a:rPr lang="hu-HU" sz="1800" dirty="0"/>
              <a:t> esetén </a:t>
            </a:r>
            <a:r>
              <a:rPr lang="hu-HU" sz="1800" b="1" i="1" u="sng" dirty="0"/>
              <a:t>csatlakozási, szolgáltatási és visszaváltási díjat</a:t>
            </a:r>
            <a:r>
              <a:rPr lang="hu-HU" sz="1800" dirty="0"/>
              <a:t> fizet a koncessziós társaság részére.</a:t>
            </a:r>
          </a:p>
          <a:p>
            <a:pPr marL="0" indent="0">
              <a:buNone/>
            </a:pPr>
            <a:endParaRPr lang="hu-HU" sz="1800" dirty="0"/>
          </a:p>
          <a:p>
            <a:pPr marL="0" indent="0">
              <a:buNone/>
            </a:pPr>
            <a:endParaRPr lang="hu-HU"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6675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smtClean="0"/>
              <a:t>DRS: </a:t>
            </a:r>
            <a:r>
              <a:rPr lang="hu-HU" b="1" dirty="0"/>
              <a:t>A csatlakozási díj egy egységre vetített mértéke</a:t>
            </a:r>
          </a:p>
        </p:txBody>
      </p:sp>
      <p:graphicFrame>
        <p:nvGraphicFramePr>
          <p:cNvPr id="4" name="Tartalom helye 3"/>
          <p:cNvGraphicFramePr>
            <a:graphicFrameLocks noGrp="1"/>
          </p:cNvGraphicFramePr>
          <p:nvPr>
            <p:ph idx="1"/>
          </p:nvPr>
        </p:nvGraphicFramePr>
        <p:xfrm>
          <a:off x="1694815" y="2758281"/>
          <a:ext cx="5754370" cy="2743200"/>
        </p:xfrm>
        <a:graphic>
          <a:graphicData uri="http://schemas.openxmlformats.org/drawingml/2006/table">
            <a:tbl>
              <a:tblPr/>
              <a:tblGrid>
                <a:gridCol w="2695575">
                  <a:extLst>
                    <a:ext uri="{9D8B030D-6E8A-4147-A177-3AD203B41FA5}">
                      <a16:colId xmlns:a16="http://schemas.microsoft.com/office/drawing/2014/main" val="1996942427"/>
                    </a:ext>
                  </a:extLst>
                </a:gridCol>
                <a:gridCol w="1529080">
                  <a:extLst>
                    <a:ext uri="{9D8B030D-6E8A-4147-A177-3AD203B41FA5}">
                      <a16:colId xmlns:a16="http://schemas.microsoft.com/office/drawing/2014/main" val="1834040764"/>
                    </a:ext>
                  </a:extLst>
                </a:gridCol>
                <a:gridCol w="1529715">
                  <a:extLst>
                    <a:ext uri="{9D8B030D-6E8A-4147-A177-3AD203B41FA5}">
                      <a16:colId xmlns:a16="http://schemas.microsoft.com/office/drawing/2014/main" val="2610111182"/>
                    </a:ext>
                  </a:extLst>
                </a:gridCol>
              </a:tblGrid>
              <a:tr h="0">
                <a:tc>
                  <a:txBody>
                    <a:bodyPr/>
                    <a:lstStyle/>
                    <a:p>
                      <a:pPr algn="ctr"/>
                      <a:r>
                        <a:rPr lang="hu-HU" b="1">
                          <a:solidFill>
                            <a:srgbClr val="000000"/>
                          </a:solidFill>
                          <a:effectLst/>
                          <a:latin typeface="Times New Roman" panose="02020603050405020304" pitchFamily="18" charset="0"/>
                        </a:rPr>
                        <a:t>Anyagáram megnevezése</a:t>
                      </a:r>
                      <a:endParaRPr lang="hu-HU">
                        <a:effectLst/>
                      </a:endParaRPr>
                    </a:p>
                  </a:txBody>
                  <a:tcPr marL="68580" marR="68580" marT="0" marB="0" anchor="ctr">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5E0B3"/>
                    </a:solidFill>
                  </a:tcPr>
                </a:tc>
                <a:tc>
                  <a:txBody>
                    <a:bodyPr/>
                    <a:lstStyle/>
                    <a:p>
                      <a:pPr algn="ctr"/>
                      <a:r>
                        <a:rPr lang="hu-HU" b="1">
                          <a:solidFill>
                            <a:srgbClr val="000000"/>
                          </a:solidFill>
                          <a:effectLst/>
                          <a:latin typeface="Times New Roman" panose="02020603050405020304" pitchFamily="18" charset="0"/>
                        </a:rPr>
                        <a:t>Díjkód</a:t>
                      </a:r>
                      <a:endParaRPr lang="hu-HU">
                        <a:effectLst/>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5E0B3"/>
                    </a:solidFill>
                  </a:tcPr>
                </a:tc>
                <a:tc>
                  <a:txBody>
                    <a:bodyPr/>
                    <a:lstStyle/>
                    <a:p>
                      <a:pPr algn="ctr"/>
                      <a:r>
                        <a:rPr lang="hu-HU" b="1">
                          <a:solidFill>
                            <a:srgbClr val="000000"/>
                          </a:solidFill>
                          <a:effectLst/>
                          <a:latin typeface="Times New Roman" panose="02020603050405020304" pitchFamily="18" charset="0"/>
                        </a:rPr>
                        <a:t>A gyártó által fizetendő csatlakozási díj 2024</a:t>
                      </a:r>
                      <a:br>
                        <a:rPr lang="hu-HU" b="1">
                          <a:solidFill>
                            <a:srgbClr val="000000"/>
                          </a:solidFill>
                          <a:effectLst/>
                          <a:latin typeface="Times New Roman" panose="02020603050405020304" pitchFamily="18" charset="0"/>
                        </a:rPr>
                      </a:br>
                      <a:r>
                        <a:rPr lang="hu-HU" b="1">
                          <a:solidFill>
                            <a:srgbClr val="000000"/>
                          </a:solidFill>
                          <a:effectLst/>
                          <a:latin typeface="Times New Roman" panose="02020603050405020304" pitchFamily="18" charset="0"/>
                        </a:rPr>
                        <a:t>(Ft/kg)</a:t>
                      </a:r>
                      <a:endParaRPr lang="hu-HU">
                        <a:effectLst/>
                      </a:endParaRPr>
                    </a:p>
                  </a:txBody>
                  <a:tcPr marL="68580" marR="68580" marT="0" marB="0" anchor="ctr">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C5E0B3"/>
                    </a:solidFill>
                  </a:tcPr>
                </a:tc>
                <a:extLst>
                  <a:ext uri="{0D108BD9-81ED-4DB2-BD59-A6C34878D82A}">
                    <a16:rowId xmlns:a16="http://schemas.microsoft.com/office/drawing/2014/main" val="485481846"/>
                  </a:ext>
                </a:extLst>
              </a:tr>
              <a:tr h="0">
                <a:tc>
                  <a:txBody>
                    <a:bodyPr/>
                    <a:lstStyle/>
                    <a:p>
                      <a:pPr algn="l"/>
                      <a:r>
                        <a:rPr lang="hu-HU">
                          <a:solidFill>
                            <a:srgbClr val="000000"/>
                          </a:solidFill>
                          <a:effectLst/>
                          <a:latin typeface="Times New Roman" panose="02020603050405020304" pitchFamily="18" charset="0"/>
                        </a:rPr>
                        <a:t>nem újrahasználható műanyag</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r>
                        <a:rPr lang="hu-HU">
                          <a:solidFill>
                            <a:srgbClr val="000000"/>
                          </a:solidFill>
                          <a:effectLst/>
                          <a:latin typeface="Times New Roman" panose="02020603050405020304" pitchFamily="18" charset="0"/>
                        </a:rPr>
                        <a:t>M51</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r>
                        <a:rPr lang="hu-HU">
                          <a:solidFill>
                            <a:srgbClr val="000000"/>
                          </a:solidFill>
                          <a:effectLst/>
                          <a:latin typeface="Times New Roman" panose="02020603050405020304" pitchFamily="18" charset="0"/>
                        </a:rPr>
                        <a:t>18</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3563979060"/>
                  </a:ext>
                </a:extLst>
              </a:tr>
              <a:tr h="0">
                <a:tc>
                  <a:txBody>
                    <a:bodyPr/>
                    <a:lstStyle/>
                    <a:p>
                      <a:pPr algn="l"/>
                      <a:r>
                        <a:rPr lang="hu-HU">
                          <a:effectLst/>
                          <a:latin typeface="Times New Roman" panose="02020603050405020304" pitchFamily="18" charset="0"/>
                        </a:rPr>
                        <a:t>nem újrahasználható fém</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a:r>
                        <a:rPr lang="hu-HU">
                          <a:effectLst/>
                          <a:latin typeface="Times New Roman" panose="02020603050405020304" pitchFamily="18" charset="0"/>
                        </a:rPr>
                        <a:t>V51</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a:r>
                        <a:rPr lang="hu-HU">
                          <a:effectLst/>
                          <a:latin typeface="Times New Roman" panose="02020603050405020304" pitchFamily="18" charset="0"/>
                        </a:rPr>
                        <a:t>23</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206222073"/>
                  </a:ext>
                </a:extLst>
              </a:tr>
              <a:tr h="0">
                <a:tc>
                  <a:txBody>
                    <a:bodyPr/>
                    <a:lstStyle/>
                    <a:p>
                      <a:pPr algn="l"/>
                      <a:r>
                        <a:rPr lang="hu-HU">
                          <a:solidFill>
                            <a:srgbClr val="000000"/>
                          </a:solidFill>
                          <a:effectLst/>
                          <a:latin typeface="Times New Roman" panose="02020603050405020304" pitchFamily="18" charset="0"/>
                        </a:rPr>
                        <a:t>nem újrahasználható üveg</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r>
                        <a:rPr lang="hu-HU">
                          <a:solidFill>
                            <a:srgbClr val="000000"/>
                          </a:solidFill>
                          <a:effectLst/>
                          <a:latin typeface="Times New Roman" panose="02020603050405020304" pitchFamily="18" charset="0"/>
                        </a:rPr>
                        <a:t>U51</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r>
                        <a:rPr lang="hu-HU">
                          <a:solidFill>
                            <a:srgbClr val="000000"/>
                          </a:solidFill>
                          <a:effectLst/>
                          <a:latin typeface="Times New Roman" panose="02020603050405020304" pitchFamily="18" charset="0"/>
                        </a:rPr>
                        <a:t>1</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90383046"/>
                  </a:ext>
                </a:extLst>
              </a:tr>
              <a:tr h="0">
                <a:tc>
                  <a:txBody>
                    <a:bodyPr/>
                    <a:lstStyle/>
                    <a:p>
                      <a:pPr algn="l"/>
                      <a:r>
                        <a:rPr lang="hu-HU">
                          <a:effectLst/>
                          <a:latin typeface="Times New Roman" panose="02020603050405020304" pitchFamily="18" charset="0"/>
                        </a:rPr>
                        <a:t>újrahasználható</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a:r>
                        <a:rPr lang="hu-HU">
                          <a:effectLst/>
                          <a:latin typeface="Times New Roman" panose="02020603050405020304" pitchFamily="18" charset="0"/>
                        </a:rPr>
                        <a:t>X71</a:t>
                      </a:r>
                      <a:endParaRPr lang="hu-HU">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tc>
                  <a:txBody>
                    <a:bodyPr/>
                    <a:lstStyle/>
                    <a:p>
                      <a:pPr algn="ctr"/>
                      <a:r>
                        <a:rPr lang="hu-HU" dirty="0">
                          <a:effectLst/>
                          <a:latin typeface="Times New Roman" panose="02020603050405020304" pitchFamily="18" charset="0"/>
                        </a:rPr>
                        <a:t>1</a:t>
                      </a:r>
                      <a:endParaRPr lang="hu-HU" dirty="0">
                        <a:effectLst/>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FFFFFF"/>
                    </a:solidFill>
                  </a:tcPr>
                </a:tc>
                <a:extLst>
                  <a:ext uri="{0D108BD9-81ED-4DB2-BD59-A6C34878D82A}">
                    <a16:rowId xmlns:a16="http://schemas.microsoft.com/office/drawing/2014/main" val="1009570814"/>
                  </a:ext>
                </a:extLst>
              </a:tr>
            </a:tbl>
          </a:graphicData>
        </a:graphic>
      </p:graphicFrame>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400317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smtClean="0"/>
              <a:t>Borászati termék EPR kötelezettsége</a:t>
            </a:r>
            <a:endParaRPr lang="hu-HU" b="1" dirty="0"/>
          </a:p>
        </p:txBody>
      </p:sp>
      <p:sp>
        <p:nvSpPr>
          <p:cNvPr id="3" name="Tartalom helye 2"/>
          <p:cNvSpPr>
            <a:spLocks noGrp="1"/>
          </p:cNvSpPr>
          <p:nvPr>
            <p:ph idx="1"/>
          </p:nvPr>
        </p:nvSpPr>
        <p:spPr/>
        <p:txBody>
          <a:bodyPr>
            <a:normAutofit/>
          </a:bodyPr>
          <a:lstStyle/>
          <a:p>
            <a:r>
              <a:rPr lang="hu-HU" sz="1800" dirty="0"/>
              <a:t>A hazai jogalkotó a mezőgazdasági termék gyártókat, ezen belül borászati termék előállítóit kiemelten kezeli, adminisztrációs és fizetési könnyítéseket meghatározva a magyar bor versenyképessé tétele érdekében</a:t>
            </a:r>
            <a:r>
              <a:rPr lang="hu-HU" sz="1800" dirty="0" smtClean="0"/>
              <a:t>.</a:t>
            </a:r>
          </a:p>
          <a:p>
            <a:pPr marL="0" indent="0">
              <a:buNone/>
            </a:pPr>
            <a:endParaRPr lang="hu-HU" sz="1800" dirty="0"/>
          </a:p>
          <a:p>
            <a:r>
              <a:rPr lang="hu-HU" sz="1800" dirty="0"/>
              <a:t>A</a:t>
            </a:r>
            <a:r>
              <a:rPr lang="hu-HU" sz="1800" dirty="0" smtClean="0"/>
              <a:t> </a:t>
            </a:r>
            <a:r>
              <a:rPr lang="hu-HU" sz="1800" dirty="0"/>
              <a:t>borászati termék: a szőlészetről és borászatról szóló törvény szerinti borászati termék. A borászati termék üvegcsomagolásának gyártója díjátalány-fizetésre jogosult. Díjátalány választása esetén a gyártó által fizetendő kiterjesztett gyártói felelősségi díj mértékét a gyártó által forgalomba hozott palackmennyiség alapulvételével kell megállapítani</a:t>
            </a:r>
            <a:r>
              <a:rPr lang="hu-HU" sz="1800" dirty="0" smtClean="0"/>
              <a:t>.</a:t>
            </a:r>
          </a:p>
          <a:p>
            <a:pPr marL="0" indent="0">
              <a:buNone/>
            </a:pPr>
            <a:endParaRPr lang="hu-HU" sz="1800" dirty="0"/>
          </a:p>
          <a:p>
            <a:r>
              <a:rPr lang="hu-HU" sz="1800" dirty="0"/>
              <a:t>A díjátalány tartalmazza a borászati termék üvegcsomagolásához kapcsolódó további fogyasztói, gyűjtő- és szállítási csomagolás kiterjesztett gyártói felelősségi díját is</a:t>
            </a:r>
          </a:p>
        </p:txBody>
      </p:sp>
      <p:pic>
        <p:nvPicPr>
          <p:cNvPr id="4" name="Tartalom hely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6148026"/>
            <a:ext cx="2634239" cy="511728"/>
          </a:xfrm>
          <a:prstGeom prst="rect">
            <a:avLst/>
          </a:prstGeom>
        </p:spPr>
      </p:pic>
    </p:spTree>
    <p:extLst>
      <p:ext uri="{BB962C8B-B14F-4D97-AF65-F5344CB8AC3E}">
        <p14:creationId xmlns:p14="http://schemas.microsoft.com/office/powerpoint/2010/main" val="103296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Borászati termék EPR kötelezettsége</a:t>
            </a:r>
            <a:endParaRPr lang="hu-HU" dirty="0"/>
          </a:p>
        </p:txBody>
      </p:sp>
      <p:sp>
        <p:nvSpPr>
          <p:cNvPr id="3" name="Tartalom helye 2"/>
          <p:cNvSpPr>
            <a:spLocks noGrp="1"/>
          </p:cNvSpPr>
          <p:nvPr>
            <p:ph idx="1"/>
          </p:nvPr>
        </p:nvSpPr>
        <p:spPr/>
        <p:txBody>
          <a:bodyPr/>
          <a:lstStyle/>
          <a:p>
            <a:pPr marL="0" indent="0">
              <a:buNone/>
            </a:pPr>
            <a:r>
              <a:rPr lang="hu-HU" dirty="0"/>
              <a:t> DRS rendszer bevezetéséig a következőképpen alakultak a kategóriák és a darab alapon fizetendő díjak a borászati átalány választása esetén:</a:t>
            </a:r>
          </a:p>
          <a:p>
            <a:pPr marL="0" indent="0">
              <a:buNone/>
            </a:pPr>
            <a:endParaRPr lang="hu-HU" dirty="0"/>
          </a:p>
        </p:txBody>
      </p:sp>
      <p:graphicFrame>
        <p:nvGraphicFramePr>
          <p:cNvPr id="4" name="Táblázat 3"/>
          <p:cNvGraphicFramePr>
            <a:graphicFrameLocks noGrp="1"/>
          </p:cNvGraphicFramePr>
          <p:nvPr>
            <p:extLst>
              <p:ext uri="{D42A27DB-BD31-4B8C-83A1-F6EECF244321}">
                <p14:modId xmlns:p14="http://schemas.microsoft.com/office/powerpoint/2010/main" val="2555887929"/>
              </p:ext>
            </p:extLst>
          </p:nvPr>
        </p:nvGraphicFramePr>
        <p:xfrm>
          <a:off x="674255" y="2667449"/>
          <a:ext cx="4017818" cy="4062097"/>
        </p:xfrm>
        <a:graphic>
          <a:graphicData uri="http://schemas.openxmlformats.org/drawingml/2006/table">
            <a:tbl>
              <a:tblPr/>
              <a:tblGrid>
                <a:gridCol w="2008909">
                  <a:extLst>
                    <a:ext uri="{9D8B030D-6E8A-4147-A177-3AD203B41FA5}">
                      <a16:colId xmlns:a16="http://schemas.microsoft.com/office/drawing/2014/main" val="3048047709"/>
                    </a:ext>
                  </a:extLst>
                </a:gridCol>
                <a:gridCol w="2008909">
                  <a:extLst>
                    <a:ext uri="{9D8B030D-6E8A-4147-A177-3AD203B41FA5}">
                      <a16:colId xmlns:a16="http://schemas.microsoft.com/office/drawing/2014/main" val="2348335402"/>
                    </a:ext>
                  </a:extLst>
                </a:gridCol>
              </a:tblGrid>
              <a:tr h="534182">
                <a:tc>
                  <a:txBody>
                    <a:bodyPr/>
                    <a:lstStyle/>
                    <a:p>
                      <a:pPr algn="ctr"/>
                      <a:r>
                        <a:rPr lang="hu-HU" sz="800" b="1" dirty="0">
                          <a:solidFill>
                            <a:srgbClr val="000000"/>
                          </a:solidFill>
                          <a:effectLst/>
                          <a:latin typeface="Times New Roman" panose="02020603050405020304" pitchFamily="18" charset="0"/>
                        </a:rPr>
                        <a:t/>
                      </a:r>
                      <a:br>
                        <a:rPr lang="hu-HU" sz="800" b="1" dirty="0">
                          <a:solidFill>
                            <a:srgbClr val="000000"/>
                          </a:solidFill>
                          <a:effectLst/>
                          <a:latin typeface="Times New Roman" panose="02020603050405020304" pitchFamily="18" charset="0"/>
                        </a:rPr>
                      </a:br>
                      <a:r>
                        <a:rPr lang="hu-HU" sz="800" b="1" dirty="0">
                          <a:solidFill>
                            <a:srgbClr val="000000"/>
                          </a:solidFill>
                          <a:effectLst/>
                          <a:latin typeface="Times New Roman" panose="02020603050405020304" pitchFamily="18" charset="0"/>
                        </a:rPr>
                        <a:t>Borászati termékkategória</a:t>
                      </a:r>
                      <a:endParaRPr lang="hu-HU" sz="800" dirty="0">
                        <a:effectLst/>
                      </a:endParaRPr>
                    </a:p>
                  </a:txBody>
                  <a:tcPr marL="19757" marR="19757"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hu-HU" sz="800" b="1">
                          <a:solidFill>
                            <a:srgbClr val="000000"/>
                          </a:solidFill>
                          <a:effectLst/>
                          <a:latin typeface="Times New Roman" panose="02020603050405020304" pitchFamily="18" charset="0"/>
                        </a:rPr>
                        <a:t>A gyártók által fizetendő kiterjesztett gyártói felelősségi díj (Ft/db)</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800549836"/>
                  </a:ext>
                </a:extLst>
              </a:tr>
              <a:tr h="120060">
                <a:tc>
                  <a:txBody>
                    <a:bodyPr/>
                    <a:lstStyle/>
                    <a:p>
                      <a:pPr algn="l"/>
                      <a:r>
                        <a:rPr lang="hu-HU" sz="800">
                          <a:solidFill>
                            <a:srgbClr val="000000"/>
                          </a:solidFill>
                          <a:effectLst/>
                          <a:latin typeface="Times New Roman" panose="02020603050405020304" pitchFamily="18" charset="0"/>
                        </a:rPr>
                        <a:t>Bor</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11,97</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4349080"/>
                  </a:ext>
                </a:extLst>
              </a:tr>
              <a:tr h="213673">
                <a:tc>
                  <a:txBody>
                    <a:bodyPr/>
                    <a:lstStyle/>
                    <a:p>
                      <a:pPr algn="l"/>
                      <a:r>
                        <a:rPr lang="hu-HU" sz="800" dirty="0">
                          <a:solidFill>
                            <a:srgbClr val="000000"/>
                          </a:solidFill>
                          <a:effectLst/>
                          <a:latin typeface="Times New Roman" panose="02020603050405020304" pitchFamily="18" charset="0"/>
                        </a:rPr>
                        <a:t>Még erjedésben lévő bor</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11,78</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40012629"/>
                  </a:ext>
                </a:extLst>
              </a:tr>
              <a:tr h="135365">
                <a:tc>
                  <a:txBody>
                    <a:bodyPr/>
                    <a:lstStyle/>
                    <a:p>
                      <a:pPr algn="l"/>
                      <a:r>
                        <a:rPr lang="hu-HU" sz="800">
                          <a:solidFill>
                            <a:srgbClr val="000000"/>
                          </a:solidFill>
                          <a:effectLst/>
                          <a:latin typeface="Times New Roman" panose="02020603050405020304" pitchFamily="18" charset="0"/>
                        </a:rPr>
                        <a:t>Likőrbor</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8787489"/>
                  </a:ext>
                </a:extLst>
              </a:tr>
              <a:tr h="77375">
                <a:tc>
                  <a:txBody>
                    <a:bodyPr/>
                    <a:lstStyle/>
                    <a:p>
                      <a:pPr algn="l"/>
                      <a:r>
                        <a:rPr lang="hu-HU" sz="800">
                          <a:solidFill>
                            <a:srgbClr val="000000"/>
                          </a:solidFill>
                          <a:effectLst/>
                          <a:latin typeface="Times New Roman" panose="02020603050405020304" pitchFamily="18" charset="0"/>
                        </a:rPr>
                        <a:t>Pezsgő</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18,14</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3919845"/>
                  </a:ext>
                </a:extLst>
              </a:tr>
              <a:tr h="135365">
                <a:tc>
                  <a:txBody>
                    <a:bodyPr/>
                    <a:lstStyle/>
                    <a:p>
                      <a:pPr algn="l"/>
                      <a:r>
                        <a:rPr lang="hu-HU" sz="800">
                          <a:solidFill>
                            <a:srgbClr val="000000"/>
                          </a:solidFill>
                          <a:effectLst/>
                          <a:latin typeface="Times New Roman" panose="02020603050405020304" pitchFamily="18" charset="0"/>
                        </a:rPr>
                        <a:t>Minőségi pezsgő</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18,14</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48967565"/>
                  </a:ext>
                </a:extLst>
              </a:tr>
              <a:tr h="213673">
                <a:tc>
                  <a:txBody>
                    <a:bodyPr/>
                    <a:lstStyle/>
                    <a:p>
                      <a:pPr algn="l"/>
                      <a:r>
                        <a:rPr lang="hu-HU" sz="800">
                          <a:solidFill>
                            <a:srgbClr val="000000"/>
                          </a:solidFill>
                          <a:effectLst/>
                          <a:latin typeface="Times New Roman" panose="02020603050405020304" pitchFamily="18" charset="0"/>
                        </a:rPr>
                        <a:t>Illatos minőségi pezsgő</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18,19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0095850"/>
                  </a:ext>
                </a:extLst>
              </a:tr>
              <a:tr h="221044">
                <a:tc>
                  <a:txBody>
                    <a:bodyPr/>
                    <a:lstStyle/>
                    <a:p>
                      <a:pPr algn="l"/>
                      <a:r>
                        <a:rPr lang="hu-HU" sz="800">
                          <a:solidFill>
                            <a:srgbClr val="000000"/>
                          </a:solidFill>
                          <a:effectLst/>
                          <a:latin typeface="Times New Roman" panose="02020603050405020304" pitchFamily="18" charset="0"/>
                        </a:rPr>
                        <a:t>Szén-dioxid hozzáadásával készült habzóbor</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18,14</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33847"/>
                  </a:ext>
                </a:extLst>
              </a:tr>
              <a:tr h="135365">
                <a:tc>
                  <a:txBody>
                    <a:bodyPr/>
                    <a:lstStyle/>
                    <a:p>
                      <a:pPr algn="l"/>
                      <a:r>
                        <a:rPr lang="hu-HU" sz="800">
                          <a:solidFill>
                            <a:srgbClr val="000000"/>
                          </a:solidFill>
                          <a:effectLst/>
                          <a:latin typeface="Times New Roman" panose="02020603050405020304" pitchFamily="18" charset="0"/>
                        </a:rPr>
                        <a:t>Gyöngyözőbor</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26949877"/>
                  </a:ext>
                </a:extLst>
              </a:tr>
              <a:tr h="427346">
                <a:tc>
                  <a:txBody>
                    <a:bodyPr/>
                    <a:lstStyle/>
                    <a:p>
                      <a:pPr algn="l"/>
                      <a:r>
                        <a:rPr lang="hu-HU" sz="800">
                          <a:solidFill>
                            <a:srgbClr val="000000"/>
                          </a:solidFill>
                          <a:effectLst/>
                          <a:latin typeface="Times New Roman" panose="02020603050405020304" pitchFamily="18" charset="0"/>
                        </a:rPr>
                        <a:t>Szén-dioxid hozzáadásával készült gyöngyözőbor</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3752349"/>
                  </a:ext>
                </a:extLst>
              </a:tr>
              <a:tr h="135365">
                <a:tc>
                  <a:txBody>
                    <a:bodyPr/>
                    <a:lstStyle/>
                    <a:p>
                      <a:pPr algn="l"/>
                      <a:r>
                        <a:rPr lang="hu-HU" sz="800">
                          <a:solidFill>
                            <a:srgbClr val="000000"/>
                          </a:solidFill>
                          <a:effectLst/>
                          <a:latin typeface="Times New Roman" panose="02020603050405020304" pitchFamily="18" charset="0"/>
                        </a:rPr>
                        <a:t>Szőlőmust</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390168"/>
                  </a:ext>
                </a:extLst>
              </a:tr>
              <a:tr h="213673">
                <a:tc>
                  <a:txBody>
                    <a:bodyPr/>
                    <a:lstStyle/>
                    <a:p>
                      <a:pPr algn="l"/>
                      <a:r>
                        <a:rPr lang="hu-HU" sz="800">
                          <a:solidFill>
                            <a:srgbClr val="000000"/>
                          </a:solidFill>
                          <a:effectLst/>
                          <a:latin typeface="Times New Roman" panose="02020603050405020304" pitchFamily="18" charset="0"/>
                        </a:rPr>
                        <a:t>Részben erjedt szőlőmust</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0904591"/>
                  </a:ext>
                </a:extLst>
              </a:tr>
              <a:tr h="320510">
                <a:tc>
                  <a:txBody>
                    <a:bodyPr/>
                    <a:lstStyle/>
                    <a:p>
                      <a:pPr algn="l"/>
                      <a:r>
                        <a:rPr lang="hu-HU" sz="800">
                          <a:solidFill>
                            <a:srgbClr val="000000"/>
                          </a:solidFill>
                          <a:effectLst/>
                          <a:latin typeface="Times New Roman" panose="02020603050405020304" pitchFamily="18" charset="0"/>
                        </a:rPr>
                        <a:t>Szárított szőlőből nyert részben erjedt szőlőmust</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8867068"/>
                  </a:ext>
                </a:extLst>
              </a:tr>
              <a:tr h="135365">
                <a:tc>
                  <a:txBody>
                    <a:bodyPr/>
                    <a:lstStyle/>
                    <a:p>
                      <a:pPr algn="l"/>
                      <a:r>
                        <a:rPr lang="hu-HU" sz="800">
                          <a:solidFill>
                            <a:srgbClr val="000000"/>
                          </a:solidFill>
                          <a:effectLst/>
                          <a:latin typeface="Times New Roman" panose="02020603050405020304" pitchFamily="18" charset="0"/>
                        </a:rPr>
                        <a:t>Sűrített szőlőmust</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6506069"/>
                  </a:ext>
                </a:extLst>
              </a:tr>
              <a:tr h="320510">
                <a:tc>
                  <a:txBody>
                    <a:bodyPr/>
                    <a:lstStyle/>
                    <a:p>
                      <a:pPr algn="l"/>
                      <a:r>
                        <a:rPr lang="hu-HU" sz="800">
                          <a:solidFill>
                            <a:srgbClr val="000000"/>
                          </a:solidFill>
                          <a:effectLst/>
                          <a:latin typeface="Times New Roman" panose="02020603050405020304" pitchFamily="18" charset="0"/>
                        </a:rPr>
                        <a:t>Finomított szőlőmust-sűrítmény</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46097309"/>
                  </a:ext>
                </a:extLst>
              </a:tr>
              <a:tr h="270728">
                <a:tc>
                  <a:txBody>
                    <a:bodyPr/>
                    <a:lstStyle/>
                    <a:p>
                      <a:pPr algn="l"/>
                      <a:r>
                        <a:rPr lang="hu-HU" sz="800">
                          <a:solidFill>
                            <a:srgbClr val="000000"/>
                          </a:solidFill>
                          <a:effectLst/>
                          <a:latin typeface="Times New Roman" panose="02020603050405020304" pitchFamily="18" charset="0"/>
                        </a:rPr>
                        <a:t>Szárított szőlőből készült bor</a:t>
                      </a:r>
                      <a:endParaRPr lang="hu-HU" sz="80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11,97</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8611326"/>
                  </a:ext>
                </a:extLst>
              </a:tr>
              <a:tr h="270728">
                <a:tc>
                  <a:txBody>
                    <a:bodyPr/>
                    <a:lstStyle/>
                    <a:p>
                      <a:pPr algn="l"/>
                      <a:r>
                        <a:rPr lang="hu-HU" sz="800" dirty="0">
                          <a:solidFill>
                            <a:srgbClr val="000000"/>
                          </a:solidFill>
                          <a:effectLst/>
                          <a:latin typeface="Times New Roman" panose="02020603050405020304" pitchFamily="18" charset="0"/>
                        </a:rPr>
                        <a:t>Túlérett szőlőből készült bor</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11,97</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91240104"/>
                  </a:ext>
                </a:extLst>
              </a:tr>
              <a:tr h="135365">
                <a:tc>
                  <a:txBody>
                    <a:bodyPr/>
                    <a:lstStyle/>
                    <a:p>
                      <a:pPr algn="ctr"/>
                      <a:r>
                        <a:rPr lang="hu-HU" sz="800" dirty="0" smtClean="0">
                          <a:effectLst/>
                        </a:rPr>
                        <a:t>Borecet</a:t>
                      </a: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hu-HU" sz="800" dirty="0">
                          <a:solidFill>
                            <a:srgbClr val="000000"/>
                          </a:solidFill>
                          <a:effectLst/>
                          <a:latin typeface="Times New Roman" panose="02020603050405020304" pitchFamily="18" charset="0"/>
                        </a:rPr>
                        <a:t>11,9</a:t>
                      </a:r>
                      <a:endParaRPr lang="hu-HU" sz="800" dirty="0">
                        <a:effectLst/>
                      </a:endParaRPr>
                    </a:p>
                  </a:txBody>
                  <a:tcPr marL="19757" marR="197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1460405"/>
                  </a:ext>
                </a:extLst>
              </a:tr>
            </a:tbl>
          </a:graphicData>
        </a:graphic>
      </p:graphicFrame>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9528" y="3312386"/>
            <a:ext cx="2143125" cy="2143125"/>
          </a:xfrm>
          <a:prstGeom prst="rect">
            <a:avLst/>
          </a:prstGeom>
        </p:spPr>
      </p:pic>
      <p:pic>
        <p:nvPicPr>
          <p:cNvPr id="6" name="Tartalom hely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00" y="6148026"/>
            <a:ext cx="2634239" cy="511728"/>
          </a:xfrm>
          <a:prstGeom prst="rect">
            <a:avLst/>
          </a:prstGeom>
        </p:spPr>
      </p:pic>
    </p:spTree>
    <p:extLst>
      <p:ext uri="{BB962C8B-B14F-4D97-AF65-F5344CB8AC3E}">
        <p14:creationId xmlns:p14="http://schemas.microsoft.com/office/powerpoint/2010/main" val="144985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Borászati termék EPR kötelezettsége</a:t>
            </a:r>
            <a:endParaRPr lang="hu-HU" dirty="0"/>
          </a:p>
        </p:txBody>
      </p:sp>
      <p:sp>
        <p:nvSpPr>
          <p:cNvPr id="3" name="Tartalom helye 2"/>
          <p:cNvSpPr>
            <a:spLocks noGrp="1"/>
          </p:cNvSpPr>
          <p:nvPr>
            <p:ph idx="1"/>
          </p:nvPr>
        </p:nvSpPr>
        <p:spPr>
          <a:xfrm>
            <a:off x="457200" y="2355274"/>
            <a:ext cx="8229600" cy="3969326"/>
          </a:xfrm>
        </p:spPr>
        <p:txBody>
          <a:bodyPr/>
          <a:lstStyle/>
          <a:p>
            <a:r>
              <a:rPr lang="hu-HU" sz="1800" dirty="0"/>
              <a:t>A DRS rendszer bevezetése érinti a borászati termékek flakonjait, palackjait, kupakjait, címkéit. A díjátalányként fizetendő kiterjesztett gyártói felelősségi díj egy egységre vetített mértéke a 450/2023. Korm. rendelet alapján csatlakozási és szolgáltatási díj megfizetésére nem kötelezett gyártó esetén, ezért a szabályok megváltoztak, a fenti díjszámítási mód kizárólag a csekély mennyiségű kibocsátókra maradt érvényben</a:t>
            </a:r>
            <a:r>
              <a:rPr lang="hu-HU" sz="1800" dirty="0" smtClean="0"/>
              <a:t>.</a:t>
            </a:r>
          </a:p>
          <a:p>
            <a:endParaRPr lang="hu-HU" sz="1800" dirty="0"/>
          </a:p>
          <a:p>
            <a:r>
              <a:rPr lang="hu-HU" sz="1800" b="1" dirty="0"/>
              <a:t>Csekély mennyiségű kibocsátó: </a:t>
            </a:r>
            <a:r>
              <a:rPr lang="hu-HU" sz="1800" dirty="0"/>
              <a:t>az a gyártó, amely által forgalomba hozott műanyag, fém vagy üveg alapanyagú, palack vagy doboz formájú, 0,1–3 literig terjedő </a:t>
            </a:r>
            <a:r>
              <a:rPr lang="hu-HU" sz="1800" dirty="0" err="1"/>
              <a:t>űrtartalmú</a:t>
            </a:r>
            <a:r>
              <a:rPr lang="hu-HU" sz="1800" dirty="0"/>
              <a:t> fogyasztói csomagolású, fogyasztásra kész vagy koncentrátum italtermék – ide nem értve a tej és </a:t>
            </a:r>
            <a:r>
              <a:rPr lang="hu-HU" sz="1800" dirty="0" err="1"/>
              <a:t>tejtartalmú</a:t>
            </a:r>
            <a:r>
              <a:rPr lang="hu-HU" sz="1800" dirty="0"/>
              <a:t> italterméket – száma a tárgyévet megelőző évben nem haladta meg az 5000 darabot.</a:t>
            </a:r>
          </a:p>
          <a:p>
            <a:pPr marL="0" indent="0">
              <a:buNone/>
            </a:pPr>
            <a:endParaRPr lang="hu-HU" dirty="0"/>
          </a:p>
        </p:txBody>
      </p:sp>
      <p:pic>
        <p:nvPicPr>
          <p:cNvPr id="4" name="Tartalom hely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6148026"/>
            <a:ext cx="2634239" cy="511728"/>
          </a:xfrm>
          <a:prstGeom prst="rect">
            <a:avLst/>
          </a:prstGeom>
        </p:spPr>
      </p:pic>
    </p:spTree>
    <p:extLst>
      <p:ext uri="{BB962C8B-B14F-4D97-AF65-F5344CB8AC3E}">
        <p14:creationId xmlns:p14="http://schemas.microsoft.com/office/powerpoint/2010/main" val="38184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Borászati termék EPR kötelezettsége</a:t>
            </a:r>
            <a:endParaRPr lang="hu-HU" dirty="0"/>
          </a:p>
        </p:txBody>
      </p:sp>
      <p:sp>
        <p:nvSpPr>
          <p:cNvPr id="3" name="Tartalom helye 2"/>
          <p:cNvSpPr>
            <a:spLocks noGrp="1"/>
          </p:cNvSpPr>
          <p:nvPr>
            <p:ph idx="1"/>
          </p:nvPr>
        </p:nvSpPr>
        <p:spPr/>
        <p:txBody>
          <a:bodyPr/>
          <a:lstStyle/>
          <a:p>
            <a:pPr marL="0" indent="0">
              <a:buNone/>
            </a:pPr>
            <a:r>
              <a:rPr lang="hu-HU" b="1" dirty="0"/>
              <a:t>Borászati átalány a DRS rendszer bevezetését </a:t>
            </a:r>
            <a:r>
              <a:rPr lang="hu-HU" b="1" dirty="0" smtClean="0"/>
              <a:t>követően:</a:t>
            </a:r>
          </a:p>
          <a:p>
            <a:pPr marL="0" indent="0">
              <a:buNone/>
            </a:pPr>
            <a:endParaRPr lang="hu-HU" b="1" dirty="0" smtClean="0"/>
          </a:p>
          <a:p>
            <a:r>
              <a:rPr lang="hu-HU" sz="1800" dirty="0"/>
              <a:t>Ha a borászati termék üvegcsomagolásának gyártója a DRS rendelet alapján csatlakozási és szolgáltatási díj megfizetésére kötelezett, úgy a díjátalány-fizetési jogosultság kizárólag a csatlakozási és szolgáltatási díjban figyelembe nem vett csomagolásrészek kiterjesztett gyártói felelősségi díjára kiterjedően illeti meg.</a:t>
            </a:r>
          </a:p>
          <a:p>
            <a:pPr marL="0" indent="0">
              <a:buNone/>
            </a:pPr>
            <a:endParaRPr lang="hu-HU" sz="1800" dirty="0"/>
          </a:p>
          <a:p>
            <a:r>
              <a:rPr lang="hu-HU" sz="1800" dirty="0"/>
              <a:t>A csatlakozási díj és a szolgáltatási díj mértékének meghatározása során a kötelezően visszaváltási díjas termék részét képező záróelem és címke esetén a kötelezően visszaváltási díjas termék palack vagy doboz anyaga szerinti díjkódot kell figyelembe venni.</a:t>
            </a:r>
          </a:p>
          <a:p>
            <a:pPr marL="0" indent="0">
              <a:buNone/>
            </a:pPr>
            <a:endParaRPr lang="hu-HU" dirty="0"/>
          </a:p>
        </p:txBody>
      </p:sp>
      <p:pic>
        <p:nvPicPr>
          <p:cNvPr id="4" name="Tartalom hely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6148026"/>
            <a:ext cx="2634239" cy="511728"/>
          </a:xfrm>
          <a:prstGeom prst="rect">
            <a:avLst/>
          </a:prstGeom>
        </p:spPr>
      </p:pic>
    </p:spTree>
    <p:extLst>
      <p:ext uri="{BB962C8B-B14F-4D97-AF65-F5344CB8AC3E}">
        <p14:creationId xmlns:p14="http://schemas.microsoft.com/office/powerpoint/2010/main" val="151297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DRS- Borászati átalány</a:t>
            </a:r>
            <a:endParaRPr lang="hu-HU" dirty="0"/>
          </a:p>
        </p:txBody>
      </p:sp>
      <p:pic>
        <p:nvPicPr>
          <p:cNvPr id="6" name="Tartalom helye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004388"/>
            <a:ext cx="8229600" cy="4250987"/>
          </a:xfrm>
        </p:spPr>
      </p:pic>
    </p:spTree>
    <p:extLst>
      <p:ext uri="{BB962C8B-B14F-4D97-AF65-F5344CB8AC3E}">
        <p14:creationId xmlns:p14="http://schemas.microsoft.com/office/powerpoint/2010/main" val="8393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b="1" dirty="0"/>
              <a:t>Jogszabályváltozás</a:t>
            </a:r>
            <a:br>
              <a:rPr lang="hu-HU" b="1" dirty="0"/>
            </a:br>
            <a:r>
              <a:rPr lang="hu-HU" b="1" dirty="0"/>
              <a:t>2025.01.01.</a:t>
            </a:r>
            <a:endParaRPr lang="hu-HU" dirty="0"/>
          </a:p>
        </p:txBody>
      </p:sp>
      <p:sp>
        <p:nvSpPr>
          <p:cNvPr id="3" name="Tartalom helye 2"/>
          <p:cNvSpPr>
            <a:spLocks noGrp="1"/>
          </p:cNvSpPr>
          <p:nvPr>
            <p:ph idx="1"/>
          </p:nvPr>
        </p:nvSpPr>
        <p:spPr>
          <a:xfrm>
            <a:off x="457200" y="1973150"/>
            <a:ext cx="8229600" cy="4384107"/>
          </a:xfrm>
        </p:spPr>
        <p:txBody>
          <a:bodyPr>
            <a:normAutofit fontScale="92500"/>
          </a:bodyPr>
          <a:lstStyle/>
          <a:p>
            <a:r>
              <a:rPr lang="hu-HU" sz="1800" b="1" dirty="0" smtClean="0"/>
              <a:t>Termékdíj:</a:t>
            </a:r>
            <a:r>
              <a:rPr lang="hu-HU" sz="1800" dirty="0" smtClean="0"/>
              <a:t> kétszeres adminisztrációs terhek kivezetése:</a:t>
            </a:r>
          </a:p>
          <a:p>
            <a:pPr>
              <a:buFontTx/>
              <a:buChar char="-"/>
            </a:pPr>
            <a:r>
              <a:rPr lang="hu-HU" sz="1800" dirty="0" smtClean="0"/>
              <a:t>Akkumulátor</a:t>
            </a:r>
          </a:p>
          <a:p>
            <a:pPr>
              <a:buFontTx/>
              <a:buChar char="-"/>
            </a:pPr>
            <a:r>
              <a:rPr lang="hu-HU" sz="1800" dirty="0" smtClean="0"/>
              <a:t>Elektromos és elektronikus berendezések</a:t>
            </a:r>
          </a:p>
          <a:p>
            <a:pPr>
              <a:buFontTx/>
              <a:buChar char="-"/>
            </a:pPr>
            <a:r>
              <a:rPr lang="hu-HU" sz="1800" dirty="0" smtClean="0"/>
              <a:t>Csomagolószer</a:t>
            </a:r>
          </a:p>
          <a:p>
            <a:pPr>
              <a:buFontTx/>
              <a:buChar char="-"/>
            </a:pPr>
            <a:r>
              <a:rPr lang="hu-HU" sz="1800" dirty="0" smtClean="0"/>
              <a:t>Gumiabroncs</a:t>
            </a:r>
          </a:p>
          <a:p>
            <a:pPr>
              <a:buFontTx/>
              <a:buChar char="-"/>
            </a:pPr>
            <a:r>
              <a:rPr lang="hu-HU" sz="1800" dirty="0" smtClean="0"/>
              <a:t>Reklámhordozó papír</a:t>
            </a:r>
          </a:p>
          <a:p>
            <a:pPr>
              <a:buFontTx/>
              <a:buChar char="-"/>
            </a:pPr>
            <a:r>
              <a:rPr lang="hu-HU" sz="1800" dirty="0" smtClean="0"/>
              <a:t>Irodai papír</a:t>
            </a:r>
          </a:p>
          <a:p>
            <a:pPr marL="0" indent="0">
              <a:buNone/>
            </a:pPr>
            <a:r>
              <a:rPr lang="hu-HU" sz="1800" dirty="0" smtClean="0"/>
              <a:t>(</a:t>
            </a:r>
            <a:r>
              <a:rPr lang="hu-HU" sz="1800" dirty="0"/>
              <a:t> az egyéb kőolajtermék, az egyéb műanyag termék </a:t>
            </a:r>
            <a:r>
              <a:rPr lang="hu-HU" sz="1800" dirty="0" err="1"/>
              <a:t>hordtasakkal</a:t>
            </a:r>
            <a:r>
              <a:rPr lang="hu-HU" sz="1800" dirty="0"/>
              <a:t> „megerősítve” és az egyéb vegyipari termék tekintetében a kötelezettség változatlanul megmarad</a:t>
            </a:r>
            <a:r>
              <a:rPr lang="hu-HU" sz="1800" dirty="0" smtClean="0"/>
              <a:t>.)</a:t>
            </a:r>
            <a:br>
              <a:rPr lang="hu-HU" sz="1800" dirty="0" smtClean="0"/>
            </a:br>
            <a:endParaRPr lang="hu-HU" sz="1800" dirty="0" smtClean="0"/>
          </a:p>
          <a:p>
            <a:r>
              <a:rPr lang="hu-HU" sz="1800" b="1" dirty="0" smtClean="0">
                <a:solidFill>
                  <a:srgbClr val="FF0000"/>
                </a:solidFill>
              </a:rPr>
              <a:t>EPR:</a:t>
            </a:r>
            <a:r>
              <a:rPr lang="hu-HU" sz="1800" dirty="0" smtClean="0">
                <a:solidFill>
                  <a:srgbClr val="FF0000"/>
                </a:solidFill>
              </a:rPr>
              <a:t> </a:t>
            </a:r>
          </a:p>
          <a:p>
            <a:pPr marL="0" indent="0">
              <a:buNone/>
            </a:pPr>
            <a:r>
              <a:rPr lang="hu-HU" sz="1800" b="1" dirty="0" smtClean="0"/>
              <a:t>- Keverék sütőolajok kötelezettek lettek</a:t>
            </a:r>
          </a:p>
          <a:p>
            <a:pPr marL="0" indent="0">
              <a:buNone/>
            </a:pPr>
            <a:r>
              <a:rPr lang="hu-HU" sz="1800" b="1" dirty="0" smtClean="0"/>
              <a:t>- </a:t>
            </a:r>
            <a:r>
              <a:rPr lang="hu-HU" sz="1800" b="1" dirty="0" err="1" smtClean="0"/>
              <a:t>Műfű</a:t>
            </a:r>
            <a:r>
              <a:rPr lang="hu-HU" sz="1800" b="1" dirty="0" smtClean="0"/>
              <a:t>: nem textil termék, nem EPR kötelezett</a:t>
            </a:r>
          </a:p>
          <a:p>
            <a:pPr marL="0" indent="0">
              <a:buNone/>
            </a:pPr>
            <a:r>
              <a:rPr lang="hu-HU" sz="1800" b="1" dirty="0" smtClean="0"/>
              <a:t>- </a:t>
            </a:r>
            <a:r>
              <a:rPr lang="hu-HU" sz="1800" b="1" dirty="0"/>
              <a:t>Kistermelői, mezőgazdasági </a:t>
            </a:r>
            <a:r>
              <a:rPr lang="hu-HU" sz="1800" b="1" dirty="0" smtClean="0"/>
              <a:t>őstermelői kedvezmény</a:t>
            </a:r>
            <a:endParaRPr lang="hu-HU" sz="1800" b="1" dirty="0"/>
          </a:p>
        </p:txBody>
      </p:sp>
      <p:pic>
        <p:nvPicPr>
          <p:cNvPr id="4" name="Tartalom hely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200" y="6148026"/>
            <a:ext cx="2634239" cy="511728"/>
          </a:xfrm>
          <a:prstGeom prst="rect">
            <a:avLst/>
          </a:prstGeom>
        </p:spPr>
      </p:pic>
    </p:spTree>
    <p:extLst>
      <p:ext uri="{BB962C8B-B14F-4D97-AF65-F5344CB8AC3E}">
        <p14:creationId xmlns:p14="http://schemas.microsoft.com/office/powerpoint/2010/main" val="28791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áblázat 5"/>
          <p:cNvGraphicFramePr>
            <a:graphicFrameLocks noGrp="1"/>
          </p:cNvGraphicFramePr>
          <p:nvPr>
            <p:extLst>
              <p:ext uri="{D42A27DB-BD31-4B8C-83A1-F6EECF244321}">
                <p14:modId xmlns:p14="http://schemas.microsoft.com/office/powerpoint/2010/main" val="2790301884"/>
              </p:ext>
            </p:extLst>
          </p:nvPr>
        </p:nvGraphicFramePr>
        <p:xfrm>
          <a:off x="360218" y="1052949"/>
          <a:ext cx="8580582" cy="4858326"/>
        </p:xfrm>
        <a:graphic>
          <a:graphicData uri="http://schemas.openxmlformats.org/drawingml/2006/table">
            <a:tbl>
              <a:tblPr/>
              <a:tblGrid>
                <a:gridCol w="4561795">
                  <a:extLst>
                    <a:ext uri="{9D8B030D-6E8A-4147-A177-3AD203B41FA5}">
                      <a16:colId xmlns:a16="http://schemas.microsoft.com/office/drawing/2014/main" val="2848838940"/>
                    </a:ext>
                  </a:extLst>
                </a:gridCol>
                <a:gridCol w="4018787">
                  <a:extLst>
                    <a:ext uri="{9D8B030D-6E8A-4147-A177-3AD203B41FA5}">
                      <a16:colId xmlns:a16="http://schemas.microsoft.com/office/drawing/2014/main" val="3572798996"/>
                    </a:ext>
                  </a:extLst>
                </a:gridCol>
              </a:tblGrid>
              <a:tr h="562958">
                <a:tc>
                  <a:txBody>
                    <a:bodyPr/>
                    <a:lstStyle/>
                    <a:p>
                      <a:pPr algn="ctr" rtl="0" fontAlgn="ctr"/>
                      <a:r>
                        <a:rPr lang="hu-HU" sz="1800" b="1" i="0" u="none" strike="noStrike">
                          <a:solidFill>
                            <a:srgbClr val="000000"/>
                          </a:solidFill>
                          <a:effectLst/>
                          <a:latin typeface="Calibri" panose="020F0502020204030204" pitchFamily="34" charset="0"/>
                        </a:rPr>
                        <a:t>Körforgásos termékek</a:t>
                      </a:r>
                    </a:p>
                  </a:txBody>
                  <a:tcPr marL="7620" marR="7620" marT="7620" marB="0" anchor="ctr">
                    <a:lnL>
                      <a:noFill/>
                    </a:lnL>
                    <a:lnR>
                      <a:noFill/>
                    </a:lnR>
                    <a:lnT>
                      <a:noFill/>
                    </a:lnT>
                    <a:lnB>
                      <a:noFill/>
                    </a:lnB>
                    <a:solidFill>
                      <a:srgbClr val="C5DFB3"/>
                    </a:solidFill>
                  </a:tcPr>
                </a:tc>
                <a:tc>
                  <a:txBody>
                    <a:bodyPr/>
                    <a:lstStyle/>
                    <a:p>
                      <a:pPr algn="ctr" rtl="0" fontAlgn="ctr"/>
                      <a:r>
                        <a:rPr lang="hu-HU" sz="1800" b="1" i="0" u="none" strike="noStrike" dirty="0">
                          <a:solidFill>
                            <a:srgbClr val="000000"/>
                          </a:solidFill>
                          <a:effectLst/>
                          <a:latin typeface="Calibri" panose="020F0502020204030204" pitchFamily="34" charset="0"/>
                        </a:rPr>
                        <a:t>Törvényi háttér</a:t>
                      </a:r>
                    </a:p>
                  </a:txBody>
                  <a:tcPr marL="7620" marR="7620" marT="7620" marB="0" anchor="ctr">
                    <a:lnL>
                      <a:noFill/>
                    </a:lnL>
                    <a:lnR>
                      <a:noFill/>
                    </a:lnR>
                    <a:lnT>
                      <a:noFill/>
                    </a:lnT>
                    <a:lnB>
                      <a:noFill/>
                    </a:lnB>
                    <a:solidFill>
                      <a:srgbClr val="C5DFB3"/>
                    </a:solidFill>
                  </a:tcPr>
                </a:tc>
                <a:extLst>
                  <a:ext uri="{0D108BD9-81ED-4DB2-BD59-A6C34878D82A}">
                    <a16:rowId xmlns:a16="http://schemas.microsoft.com/office/drawing/2014/main" val="559772508"/>
                  </a:ext>
                </a:extLst>
              </a:tr>
              <a:tr h="374367">
                <a:tc>
                  <a:txBody>
                    <a:bodyPr/>
                    <a:lstStyle/>
                    <a:p>
                      <a:pPr algn="l" fontAlgn="ctr"/>
                      <a:r>
                        <a:rPr lang="hu-HU" sz="1400" b="0" i="0" u="none" strike="noStrike">
                          <a:solidFill>
                            <a:srgbClr val="000000"/>
                          </a:solidFill>
                          <a:effectLst/>
                          <a:latin typeface="Calibri" panose="020F0502020204030204" pitchFamily="34" charset="0"/>
                        </a:rPr>
                        <a:t>   Csomagolások</a:t>
                      </a:r>
                    </a:p>
                  </a:txBody>
                  <a:tcPr marL="7620" marR="7620" marT="7620" marB="0" anchor="ctr">
                    <a:lnL>
                      <a:noFill/>
                    </a:lnL>
                    <a:lnR>
                      <a:noFill/>
                    </a:lnR>
                    <a:lnT>
                      <a:noFill/>
                    </a:lnT>
                    <a:lnB>
                      <a:noFill/>
                    </a:lnB>
                  </a:tcPr>
                </a:tc>
                <a:tc>
                  <a:txBody>
                    <a:bodyPr/>
                    <a:lstStyle/>
                    <a:p>
                      <a:pPr algn="l" fontAlgn="ctr"/>
                      <a:r>
                        <a:rPr lang="hu-HU" sz="1400" b="0" i="0" u="none" strike="noStrike" dirty="0">
                          <a:solidFill>
                            <a:srgbClr val="000000"/>
                          </a:solidFill>
                          <a:effectLst/>
                          <a:latin typeface="Calibri" panose="020F0502020204030204" pitchFamily="34" charset="0"/>
                        </a:rPr>
                        <a:t>  442/2012. Kormányrendelet</a:t>
                      </a:r>
                    </a:p>
                  </a:txBody>
                  <a:tcPr marL="7620" marR="7620" marT="7620" marB="0" anchor="ctr">
                    <a:lnL>
                      <a:noFill/>
                    </a:lnL>
                    <a:lnR>
                      <a:noFill/>
                    </a:lnR>
                    <a:lnT>
                      <a:noFill/>
                    </a:lnT>
                    <a:lnB>
                      <a:noFill/>
                    </a:lnB>
                  </a:tcPr>
                </a:tc>
                <a:extLst>
                  <a:ext uri="{0D108BD9-81ED-4DB2-BD59-A6C34878D82A}">
                    <a16:rowId xmlns:a16="http://schemas.microsoft.com/office/drawing/2014/main" val="186363624"/>
                  </a:ext>
                </a:extLst>
              </a:tr>
              <a:tr h="374367">
                <a:tc>
                  <a:txBody>
                    <a:bodyPr/>
                    <a:lstStyle/>
                    <a:p>
                      <a:pPr algn="l" fontAlgn="ctr"/>
                      <a:r>
                        <a:rPr lang="hu-HU" sz="1400" b="0" i="0" u="none" strike="noStrike">
                          <a:solidFill>
                            <a:srgbClr val="000000"/>
                          </a:solidFill>
                          <a:effectLst/>
                          <a:latin typeface="Calibri" panose="020F0502020204030204" pitchFamily="34" charset="0"/>
                        </a:rPr>
                        <a:t>   Egyszer használatos műanyagtermékek</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349/2021. Kormányrendelet</a:t>
                      </a:r>
                    </a:p>
                  </a:txBody>
                  <a:tcPr marL="7620" marR="7620" marT="7620" marB="0" anchor="ctr">
                    <a:lnL>
                      <a:noFill/>
                    </a:lnL>
                    <a:lnR>
                      <a:noFill/>
                    </a:lnR>
                    <a:lnT>
                      <a:noFill/>
                    </a:lnT>
                    <a:lnB>
                      <a:noFill/>
                    </a:lnB>
                  </a:tcPr>
                </a:tc>
                <a:extLst>
                  <a:ext uri="{0D108BD9-81ED-4DB2-BD59-A6C34878D82A}">
                    <a16:rowId xmlns:a16="http://schemas.microsoft.com/office/drawing/2014/main" val="2252533297"/>
                  </a:ext>
                </a:extLst>
              </a:tr>
              <a:tr h="551698">
                <a:tc>
                  <a:txBody>
                    <a:bodyPr/>
                    <a:lstStyle/>
                    <a:p>
                      <a:pPr algn="l" fontAlgn="ctr"/>
                      <a:r>
                        <a:rPr lang="hu-HU" sz="1400" b="0" i="0" u="none" strike="noStrike">
                          <a:solidFill>
                            <a:srgbClr val="000000"/>
                          </a:solidFill>
                          <a:effectLst/>
                          <a:latin typeface="Calibri" panose="020F0502020204030204" pitchFamily="34" charset="0"/>
                        </a:rPr>
                        <a:t>   Elektromos és elektronikus berendezések</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197/2014. Kormányrendelet</a:t>
                      </a:r>
                    </a:p>
                  </a:txBody>
                  <a:tcPr marL="7620" marR="7620" marT="7620" marB="0" anchor="ctr">
                    <a:lnL>
                      <a:noFill/>
                    </a:lnL>
                    <a:lnR>
                      <a:noFill/>
                    </a:lnR>
                    <a:lnT>
                      <a:noFill/>
                    </a:lnT>
                    <a:lnB>
                      <a:noFill/>
                    </a:lnB>
                  </a:tcPr>
                </a:tc>
                <a:extLst>
                  <a:ext uri="{0D108BD9-81ED-4DB2-BD59-A6C34878D82A}">
                    <a16:rowId xmlns:a16="http://schemas.microsoft.com/office/drawing/2014/main" val="1585263846"/>
                  </a:ext>
                </a:extLst>
              </a:tr>
              <a:tr h="374367">
                <a:tc>
                  <a:txBody>
                    <a:bodyPr/>
                    <a:lstStyle/>
                    <a:p>
                      <a:pPr algn="l" fontAlgn="ctr"/>
                      <a:r>
                        <a:rPr lang="hu-HU" sz="1400" b="0" i="0" u="none" strike="noStrike" dirty="0">
                          <a:solidFill>
                            <a:srgbClr val="000000"/>
                          </a:solidFill>
                          <a:effectLst/>
                          <a:latin typeface="Calibri" panose="020F0502020204030204" pitchFamily="34" charset="0"/>
                        </a:rPr>
                        <a:t>   Elemek és akkumulátorok</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445/2012. Kormányrendelet</a:t>
                      </a:r>
                    </a:p>
                  </a:txBody>
                  <a:tcPr marL="7620" marR="7620" marT="7620" marB="0" anchor="ctr">
                    <a:lnL>
                      <a:noFill/>
                    </a:lnL>
                    <a:lnR>
                      <a:noFill/>
                    </a:lnR>
                    <a:lnT>
                      <a:noFill/>
                    </a:lnT>
                    <a:lnB>
                      <a:noFill/>
                    </a:lnB>
                  </a:tcPr>
                </a:tc>
                <a:extLst>
                  <a:ext uri="{0D108BD9-81ED-4DB2-BD59-A6C34878D82A}">
                    <a16:rowId xmlns:a16="http://schemas.microsoft.com/office/drawing/2014/main" val="3289714072"/>
                  </a:ext>
                </a:extLst>
              </a:tr>
              <a:tr h="374367">
                <a:tc>
                  <a:txBody>
                    <a:bodyPr/>
                    <a:lstStyle/>
                    <a:p>
                      <a:pPr algn="l" fontAlgn="ctr"/>
                      <a:r>
                        <a:rPr lang="hu-HU" sz="1400" b="0" i="0" u="none" strike="noStrike">
                          <a:solidFill>
                            <a:srgbClr val="000000"/>
                          </a:solidFill>
                          <a:effectLst/>
                          <a:latin typeface="Calibri" panose="020F0502020204030204" pitchFamily="34" charset="0"/>
                        </a:rPr>
                        <a:t>   Gépjárművek</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369/2014. Kormányrendelet</a:t>
                      </a:r>
                    </a:p>
                  </a:txBody>
                  <a:tcPr marL="7620" marR="7620" marT="7620" marB="0" anchor="ctr">
                    <a:lnL>
                      <a:noFill/>
                    </a:lnL>
                    <a:lnR>
                      <a:noFill/>
                    </a:lnR>
                    <a:lnT>
                      <a:noFill/>
                    </a:lnT>
                    <a:lnB>
                      <a:noFill/>
                    </a:lnB>
                  </a:tcPr>
                </a:tc>
                <a:extLst>
                  <a:ext uri="{0D108BD9-81ED-4DB2-BD59-A6C34878D82A}">
                    <a16:rowId xmlns:a16="http://schemas.microsoft.com/office/drawing/2014/main" val="3410125769"/>
                  </a:ext>
                </a:extLst>
              </a:tr>
              <a:tr h="374367">
                <a:tc>
                  <a:txBody>
                    <a:bodyPr/>
                    <a:lstStyle/>
                    <a:p>
                      <a:pPr algn="l" fontAlgn="ctr"/>
                      <a:r>
                        <a:rPr lang="hu-HU" sz="1400" b="0" i="0" u="none" strike="noStrike">
                          <a:solidFill>
                            <a:srgbClr val="000000"/>
                          </a:solidFill>
                          <a:effectLst/>
                          <a:latin typeface="Calibri" panose="020F0502020204030204" pitchFamily="34" charset="0"/>
                        </a:rPr>
                        <a:t>   Gumiabroncs</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1. melléklet 1.6. pont</a:t>
                      </a:r>
                    </a:p>
                  </a:txBody>
                  <a:tcPr marL="7620" marR="7620" marT="7620" marB="0" anchor="ctr">
                    <a:lnL>
                      <a:noFill/>
                    </a:lnL>
                    <a:lnR>
                      <a:noFill/>
                    </a:lnR>
                    <a:lnT>
                      <a:noFill/>
                    </a:lnT>
                    <a:lnB>
                      <a:noFill/>
                    </a:lnB>
                  </a:tcPr>
                </a:tc>
                <a:extLst>
                  <a:ext uri="{0D108BD9-81ED-4DB2-BD59-A6C34878D82A}">
                    <a16:rowId xmlns:a16="http://schemas.microsoft.com/office/drawing/2014/main" val="3847997483"/>
                  </a:ext>
                </a:extLst>
              </a:tr>
              <a:tr h="374367">
                <a:tc>
                  <a:txBody>
                    <a:bodyPr/>
                    <a:lstStyle/>
                    <a:p>
                      <a:pPr algn="l" fontAlgn="ctr"/>
                      <a:r>
                        <a:rPr lang="hu-HU" sz="1400" b="0" i="0" u="none" strike="noStrike">
                          <a:solidFill>
                            <a:srgbClr val="000000"/>
                          </a:solidFill>
                          <a:effectLst/>
                          <a:latin typeface="Calibri" panose="020F0502020204030204" pitchFamily="34" charset="0"/>
                        </a:rPr>
                        <a:t>   Irodai papír</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1. melléklet 1.7. pont</a:t>
                      </a:r>
                    </a:p>
                  </a:txBody>
                  <a:tcPr marL="7620" marR="7620" marT="7620" marB="0" anchor="ctr">
                    <a:lnL>
                      <a:noFill/>
                    </a:lnL>
                    <a:lnR>
                      <a:noFill/>
                    </a:lnR>
                    <a:lnT>
                      <a:noFill/>
                    </a:lnT>
                    <a:lnB>
                      <a:noFill/>
                    </a:lnB>
                  </a:tcPr>
                </a:tc>
                <a:extLst>
                  <a:ext uri="{0D108BD9-81ED-4DB2-BD59-A6C34878D82A}">
                    <a16:rowId xmlns:a16="http://schemas.microsoft.com/office/drawing/2014/main" val="1328946995"/>
                  </a:ext>
                </a:extLst>
              </a:tr>
              <a:tr h="374367">
                <a:tc>
                  <a:txBody>
                    <a:bodyPr/>
                    <a:lstStyle/>
                    <a:p>
                      <a:pPr algn="l" fontAlgn="ctr"/>
                      <a:r>
                        <a:rPr lang="hu-HU" sz="1400" b="0" i="0" u="none" strike="noStrike">
                          <a:solidFill>
                            <a:srgbClr val="000000"/>
                          </a:solidFill>
                          <a:effectLst/>
                          <a:latin typeface="Calibri" panose="020F0502020204030204" pitchFamily="34" charset="0"/>
                        </a:rPr>
                        <a:t>   Reklámhordozó papír</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1. melléklet 1.8. pont</a:t>
                      </a:r>
                    </a:p>
                  </a:txBody>
                  <a:tcPr marL="7620" marR="7620" marT="7620" marB="0" anchor="ctr">
                    <a:lnL>
                      <a:noFill/>
                    </a:lnL>
                    <a:lnR>
                      <a:noFill/>
                    </a:lnR>
                    <a:lnT>
                      <a:noFill/>
                    </a:lnT>
                    <a:lnB>
                      <a:noFill/>
                    </a:lnB>
                  </a:tcPr>
                </a:tc>
                <a:extLst>
                  <a:ext uri="{0D108BD9-81ED-4DB2-BD59-A6C34878D82A}">
                    <a16:rowId xmlns:a16="http://schemas.microsoft.com/office/drawing/2014/main" val="3045388232"/>
                  </a:ext>
                </a:extLst>
              </a:tr>
              <a:tr h="374367">
                <a:tc>
                  <a:txBody>
                    <a:bodyPr/>
                    <a:lstStyle/>
                    <a:p>
                      <a:pPr algn="l" fontAlgn="ctr"/>
                      <a:r>
                        <a:rPr lang="hu-HU" sz="1400" b="0" i="0" u="none" strike="noStrike">
                          <a:solidFill>
                            <a:srgbClr val="000000"/>
                          </a:solidFill>
                          <a:effectLst/>
                          <a:latin typeface="Calibri" panose="020F0502020204030204" pitchFamily="34" charset="0"/>
                        </a:rPr>
                        <a:t>   Sütőolaj és zsír </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1. melléklet 1.9. pont</a:t>
                      </a:r>
                    </a:p>
                  </a:txBody>
                  <a:tcPr marL="7620" marR="7620" marT="7620" marB="0" anchor="ctr">
                    <a:lnL>
                      <a:noFill/>
                    </a:lnL>
                    <a:lnR>
                      <a:noFill/>
                    </a:lnR>
                    <a:lnT>
                      <a:noFill/>
                    </a:lnT>
                    <a:lnB>
                      <a:noFill/>
                    </a:lnB>
                  </a:tcPr>
                </a:tc>
                <a:extLst>
                  <a:ext uri="{0D108BD9-81ED-4DB2-BD59-A6C34878D82A}">
                    <a16:rowId xmlns:a16="http://schemas.microsoft.com/office/drawing/2014/main" val="1035693906"/>
                  </a:ext>
                </a:extLst>
              </a:tr>
              <a:tr h="374367">
                <a:tc>
                  <a:txBody>
                    <a:bodyPr/>
                    <a:lstStyle/>
                    <a:p>
                      <a:pPr algn="l" fontAlgn="ctr"/>
                      <a:r>
                        <a:rPr lang="hu-HU" sz="1400" b="0" i="0" u="none" strike="noStrike">
                          <a:solidFill>
                            <a:srgbClr val="000000"/>
                          </a:solidFill>
                          <a:effectLst/>
                          <a:latin typeface="Calibri" panose="020F0502020204030204" pitchFamily="34" charset="0"/>
                        </a:rPr>
                        <a:t>   Textil termékek</a:t>
                      </a:r>
                    </a:p>
                  </a:txBody>
                  <a:tcPr marL="7620" marR="7620" marT="7620" marB="0" anchor="ctr">
                    <a:lnL>
                      <a:noFill/>
                    </a:lnL>
                    <a:lnR>
                      <a:noFill/>
                    </a:lnR>
                    <a:lnT>
                      <a:noFill/>
                    </a:lnT>
                    <a:lnB>
                      <a:noFill/>
                    </a:lnB>
                  </a:tcPr>
                </a:tc>
                <a:tc>
                  <a:txBody>
                    <a:bodyPr/>
                    <a:lstStyle/>
                    <a:p>
                      <a:pPr algn="l" fontAlgn="ctr"/>
                      <a:r>
                        <a:rPr lang="hu-HU" sz="1400" b="0" i="0" u="none" strike="noStrike">
                          <a:solidFill>
                            <a:srgbClr val="000000"/>
                          </a:solidFill>
                          <a:effectLst/>
                          <a:latin typeface="Calibri" panose="020F0502020204030204" pitchFamily="34" charset="0"/>
                        </a:rPr>
                        <a:t>  1. melléklet 1.10. pont</a:t>
                      </a:r>
                    </a:p>
                  </a:txBody>
                  <a:tcPr marL="7620" marR="7620" marT="7620" marB="0" anchor="ctr">
                    <a:lnL>
                      <a:noFill/>
                    </a:lnL>
                    <a:lnR>
                      <a:noFill/>
                    </a:lnR>
                    <a:lnT>
                      <a:noFill/>
                    </a:lnT>
                    <a:lnB>
                      <a:noFill/>
                    </a:lnB>
                  </a:tcPr>
                </a:tc>
                <a:extLst>
                  <a:ext uri="{0D108BD9-81ED-4DB2-BD59-A6C34878D82A}">
                    <a16:rowId xmlns:a16="http://schemas.microsoft.com/office/drawing/2014/main" val="1752300077"/>
                  </a:ext>
                </a:extLst>
              </a:tr>
              <a:tr h="374367">
                <a:tc>
                  <a:txBody>
                    <a:bodyPr/>
                    <a:lstStyle/>
                    <a:p>
                      <a:pPr algn="l" fontAlgn="ctr"/>
                      <a:r>
                        <a:rPr lang="hu-HU" sz="1400" b="0" i="0" u="none" strike="noStrike">
                          <a:solidFill>
                            <a:srgbClr val="000000"/>
                          </a:solidFill>
                          <a:effectLst/>
                          <a:latin typeface="Calibri" panose="020F0502020204030204" pitchFamily="34" charset="0"/>
                        </a:rPr>
                        <a:t>   Fabútorok</a:t>
                      </a:r>
                    </a:p>
                  </a:txBody>
                  <a:tcPr marL="7620" marR="7620" marT="7620" marB="0" anchor="ctr">
                    <a:lnL>
                      <a:noFill/>
                    </a:lnL>
                    <a:lnR>
                      <a:noFill/>
                    </a:lnR>
                    <a:lnT>
                      <a:noFill/>
                    </a:lnT>
                    <a:lnB>
                      <a:noFill/>
                    </a:lnB>
                  </a:tcPr>
                </a:tc>
                <a:tc>
                  <a:txBody>
                    <a:bodyPr/>
                    <a:lstStyle/>
                    <a:p>
                      <a:pPr algn="l" fontAlgn="ctr"/>
                      <a:r>
                        <a:rPr lang="hu-HU" sz="1400" b="0" i="0" u="none" strike="noStrike" dirty="0">
                          <a:solidFill>
                            <a:srgbClr val="000000"/>
                          </a:solidFill>
                          <a:effectLst/>
                          <a:latin typeface="Calibri" panose="020F0502020204030204" pitchFamily="34" charset="0"/>
                        </a:rPr>
                        <a:t>  1 . melléklet 1.11. pont</a:t>
                      </a:r>
                    </a:p>
                  </a:txBody>
                  <a:tcPr marL="7620" marR="7620" marT="7620" marB="0" anchor="ctr">
                    <a:lnL>
                      <a:noFill/>
                    </a:lnL>
                    <a:lnR>
                      <a:noFill/>
                    </a:lnR>
                    <a:lnT>
                      <a:noFill/>
                    </a:lnT>
                    <a:lnB>
                      <a:noFill/>
                    </a:lnB>
                  </a:tcPr>
                </a:tc>
                <a:extLst>
                  <a:ext uri="{0D108BD9-81ED-4DB2-BD59-A6C34878D82A}">
                    <a16:rowId xmlns:a16="http://schemas.microsoft.com/office/drawing/2014/main" val="3681687997"/>
                  </a:ext>
                </a:extLst>
              </a:tr>
            </a:tbl>
          </a:graphicData>
        </a:graphic>
      </p:graphicFrame>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6214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altLang="hu-HU" sz="2800" b="1" dirty="0"/>
              <a:t>Kérdőjelek és válaszok állásfoglalások alapján a termékdíjban és EPR-</a:t>
            </a:r>
            <a:r>
              <a:rPr lang="hu-HU" altLang="hu-HU" sz="2800" b="1" dirty="0" err="1"/>
              <a:t>ben</a:t>
            </a:r>
            <a:endParaRPr lang="hu-HU" sz="2800" dirty="0"/>
          </a:p>
        </p:txBody>
      </p:sp>
      <p:sp>
        <p:nvSpPr>
          <p:cNvPr id="3" name="Tartalom helye 2"/>
          <p:cNvSpPr>
            <a:spLocks noGrp="1"/>
          </p:cNvSpPr>
          <p:nvPr>
            <p:ph idx="1"/>
          </p:nvPr>
        </p:nvSpPr>
        <p:spPr>
          <a:xfrm>
            <a:off x="457200" y="1964514"/>
            <a:ext cx="8229600" cy="4073502"/>
          </a:xfrm>
        </p:spPr>
        <p:txBody>
          <a:bodyPr>
            <a:normAutofit/>
          </a:bodyPr>
          <a:lstStyle/>
          <a:p>
            <a:pPr algn="just"/>
            <a:r>
              <a:rPr lang="hu-HU" sz="1700" b="1" dirty="0" smtClean="0">
                <a:solidFill>
                  <a:srgbClr val="FF0000"/>
                </a:solidFill>
              </a:rPr>
              <a:t>Művirág</a:t>
            </a:r>
            <a:r>
              <a:rPr lang="hu-HU" sz="1700" dirty="0" smtClean="0"/>
              <a:t> termékdíj számítása: a termék teljes tömegét figyelembe kell venni (</a:t>
            </a:r>
            <a:r>
              <a:rPr lang="hu-HU" sz="1700" dirty="0" err="1" smtClean="0"/>
              <a:t>vtsz</a:t>
            </a:r>
            <a:r>
              <a:rPr lang="hu-HU" sz="1700" dirty="0" smtClean="0"/>
              <a:t> 6702).</a:t>
            </a:r>
          </a:p>
          <a:p>
            <a:pPr algn="just"/>
            <a:r>
              <a:rPr lang="hu-HU" sz="1700" b="1" dirty="0" smtClean="0">
                <a:solidFill>
                  <a:srgbClr val="FF0000"/>
                </a:solidFill>
              </a:rPr>
              <a:t>Műanyag </a:t>
            </a:r>
            <a:r>
              <a:rPr lang="hu-HU" sz="1700" b="1" dirty="0">
                <a:solidFill>
                  <a:srgbClr val="FF0000"/>
                </a:solidFill>
              </a:rPr>
              <a:t>bevonatú papír </a:t>
            </a:r>
            <a:r>
              <a:rPr lang="hu-HU" sz="1700" b="1" dirty="0" smtClean="0">
                <a:solidFill>
                  <a:srgbClr val="FF0000"/>
                </a:solidFill>
              </a:rPr>
              <a:t>pohár: </a:t>
            </a:r>
            <a:r>
              <a:rPr lang="hu-HU" sz="1700" dirty="0"/>
              <a:t>12 81 40/41, a gyártói kötelezettség szerint módosítva</a:t>
            </a:r>
            <a:r>
              <a:rPr lang="hu-HU" sz="1700" dirty="0" smtClean="0"/>
              <a:t>.</a:t>
            </a:r>
          </a:p>
          <a:p>
            <a:pPr algn="just"/>
            <a:r>
              <a:rPr lang="hu-HU" sz="1700" b="1" dirty="0" smtClean="0">
                <a:solidFill>
                  <a:srgbClr val="FF0000"/>
                </a:solidFill>
              </a:rPr>
              <a:t>Dohánytermék </a:t>
            </a:r>
            <a:r>
              <a:rPr lang="hu-HU" sz="1700" b="1" dirty="0">
                <a:solidFill>
                  <a:srgbClr val="FF0000"/>
                </a:solidFill>
              </a:rPr>
              <a:t>szűrő:</a:t>
            </a:r>
            <a:r>
              <a:rPr lang="hu-HU" sz="1700" dirty="0"/>
              <a:t> </a:t>
            </a:r>
            <a:r>
              <a:rPr lang="hu-HU" sz="1700" dirty="0" smtClean="0"/>
              <a:t>Mivel </a:t>
            </a:r>
            <a:r>
              <a:rPr lang="hu-HU" sz="1700" dirty="0"/>
              <a:t>a dohánytermékek szűrővel egy terméknek minősül, az együttes mennyiségét kell figyelembe venni</a:t>
            </a:r>
            <a:r>
              <a:rPr lang="hu-HU" sz="1700" dirty="0" smtClean="0"/>
              <a:t>.</a:t>
            </a:r>
            <a:endParaRPr lang="hu-HU" sz="1700" dirty="0"/>
          </a:p>
          <a:p>
            <a:pPr algn="just"/>
            <a:r>
              <a:rPr lang="hu-HU" sz="1700" b="1" dirty="0" smtClean="0">
                <a:solidFill>
                  <a:srgbClr val="FF0000"/>
                </a:solidFill>
              </a:rPr>
              <a:t>IBC tartály, </a:t>
            </a:r>
            <a:r>
              <a:rPr lang="hu-HU" sz="1700" b="1" dirty="0" err="1">
                <a:solidFill>
                  <a:srgbClr val="FF0000"/>
                </a:solidFill>
              </a:rPr>
              <a:t>g</a:t>
            </a:r>
            <a:r>
              <a:rPr lang="hu-HU" sz="1700" b="1" dirty="0" err="1" smtClean="0">
                <a:solidFill>
                  <a:srgbClr val="FF0000"/>
                </a:solidFill>
              </a:rPr>
              <a:t>itterbox</a:t>
            </a:r>
            <a:r>
              <a:rPr lang="hu-HU" sz="1700" b="1" dirty="0" smtClean="0">
                <a:solidFill>
                  <a:srgbClr val="FF0000"/>
                </a:solidFill>
              </a:rPr>
              <a:t>:</a:t>
            </a:r>
            <a:r>
              <a:rPr lang="hu-HU" sz="1700" dirty="0"/>
              <a:t> </a:t>
            </a:r>
            <a:r>
              <a:rPr lang="hu-HU" sz="1700" b="1" dirty="0" smtClean="0"/>
              <a:t>EPR kötelezettség</a:t>
            </a:r>
            <a:r>
              <a:rPr lang="hu-HU" sz="1700" dirty="0" smtClean="0"/>
              <a:t>, kedvezmény, </a:t>
            </a:r>
            <a:r>
              <a:rPr lang="hu-HU" sz="1700" dirty="0"/>
              <a:t>ha </a:t>
            </a:r>
            <a:r>
              <a:rPr lang="hu-HU" sz="1700" dirty="0" err="1"/>
              <a:t>újrahasználható</a:t>
            </a:r>
            <a:r>
              <a:rPr lang="hu-HU" sz="1700" dirty="0"/>
              <a:t> csomagolásként </a:t>
            </a:r>
            <a:r>
              <a:rPr lang="hu-HU" sz="1700" dirty="0" smtClean="0"/>
              <a:t>regisztrálták vagy úgy kezelik.</a:t>
            </a:r>
          </a:p>
          <a:p>
            <a:pPr algn="just"/>
            <a:r>
              <a:rPr lang="hu-HU" sz="1700" b="1" dirty="0" smtClean="0">
                <a:solidFill>
                  <a:srgbClr val="FF0000"/>
                </a:solidFill>
              </a:rPr>
              <a:t>Gyógyszeres </a:t>
            </a:r>
            <a:r>
              <a:rPr lang="hu-HU" sz="1700" b="1" dirty="0">
                <a:solidFill>
                  <a:srgbClr val="FF0000"/>
                </a:solidFill>
              </a:rPr>
              <a:t>csomagolás:</a:t>
            </a:r>
            <a:r>
              <a:rPr lang="hu-HU" sz="1700" dirty="0">
                <a:solidFill>
                  <a:srgbClr val="FF0000"/>
                </a:solidFill>
              </a:rPr>
              <a:t> </a:t>
            </a:r>
            <a:r>
              <a:rPr lang="hu-HU" sz="1700" dirty="0" smtClean="0"/>
              <a:t>A fogyasztói csomagolás után is </a:t>
            </a:r>
            <a:r>
              <a:rPr lang="hu-HU" sz="1700" dirty="0"/>
              <a:t>van </a:t>
            </a:r>
            <a:r>
              <a:rPr lang="hu-HU" sz="1700" dirty="0" smtClean="0"/>
              <a:t>EPR-kötelezettség.</a:t>
            </a:r>
          </a:p>
          <a:p>
            <a:pPr algn="just"/>
            <a:r>
              <a:rPr lang="hu-HU" sz="1700" b="1" dirty="0" smtClean="0">
                <a:solidFill>
                  <a:srgbClr val="FF0000"/>
                </a:solidFill>
              </a:rPr>
              <a:t>Milyen </a:t>
            </a:r>
            <a:r>
              <a:rPr lang="hu-HU" sz="1700" b="1" dirty="0">
                <a:solidFill>
                  <a:srgbClr val="FF0000"/>
                </a:solidFill>
              </a:rPr>
              <a:t>vezérelv alapján választható szét a termékdíj és EPR rendszerben fizetési kötelezettséggel érintett elektromos és elektronikai berendezések</a:t>
            </a:r>
            <a:r>
              <a:rPr lang="hu-HU" sz="1700" dirty="0"/>
              <a:t>? Az elektromos és elektronikai berendezéseknek önálló funkcióval kell rendelkezniük ahhoz, hogy azokat berendezésnek lehessen </a:t>
            </a:r>
            <a:r>
              <a:rPr lang="hu-HU" sz="1700" dirty="0" smtClean="0"/>
              <a:t>tekinteni. </a:t>
            </a:r>
            <a:endParaRPr lang="hu-HU" sz="1700" b="1" dirty="0">
              <a:solidFill>
                <a:srgbClr val="FF0000"/>
              </a:solidFill>
            </a:endParaRPr>
          </a:p>
          <a:p>
            <a:endParaRPr lang="hu-HU" sz="1600" dirty="0"/>
          </a:p>
          <a:p>
            <a:endParaRPr lang="hu-HU" sz="1600" b="1" dirty="0">
              <a:solidFill>
                <a:srgbClr val="FF0000"/>
              </a:solidFill>
            </a:endParaRPr>
          </a:p>
          <a:p>
            <a:endParaRPr lang="hu-HU" sz="1600" dirty="0"/>
          </a:p>
          <a:p>
            <a:endParaRPr lang="hu-HU" sz="1600" dirty="0"/>
          </a:p>
          <a:p>
            <a:endParaRPr lang="hu-HU" sz="1600" dirty="0" smtClean="0"/>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3459" y="6155442"/>
            <a:ext cx="2273341" cy="509521"/>
          </a:xfrm>
          <a:prstGeom prst="rect">
            <a:avLst/>
          </a:prstGeom>
        </p:spPr>
      </p:pic>
    </p:spTree>
    <p:extLst>
      <p:ext uri="{BB962C8B-B14F-4D97-AF65-F5344CB8AC3E}">
        <p14:creationId xmlns:p14="http://schemas.microsoft.com/office/powerpoint/2010/main" val="355852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altLang="hu-HU" sz="2400" b="1" dirty="0"/>
              <a:t>Kérdőjelek és válaszok állásfoglalások alapján a termékdíjban és EPR-</a:t>
            </a:r>
            <a:r>
              <a:rPr lang="hu-HU" altLang="hu-HU" sz="2400" b="1" dirty="0" err="1"/>
              <a:t>ben</a:t>
            </a:r>
            <a:endParaRPr lang="hu-HU" sz="2400" dirty="0"/>
          </a:p>
        </p:txBody>
      </p:sp>
      <p:sp>
        <p:nvSpPr>
          <p:cNvPr id="3" name="Tartalom helye 2"/>
          <p:cNvSpPr>
            <a:spLocks noGrp="1"/>
          </p:cNvSpPr>
          <p:nvPr>
            <p:ph idx="1"/>
          </p:nvPr>
        </p:nvSpPr>
        <p:spPr>
          <a:xfrm>
            <a:off x="457200" y="1917471"/>
            <a:ext cx="8229600" cy="4710546"/>
          </a:xfrm>
        </p:spPr>
        <p:txBody>
          <a:bodyPr>
            <a:normAutofit/>
          </a:bodyPr>
          <a:lstStyle/>
          <a:p>
            <a:pPr algn="just"/>
            <a:r>
              <a:rPr lang="hu-HU" sz="1700" b="1" dirty="0">
                <a:solidFill>
                  <a:srgbClr val="FF0000"/>
                </a:solidFill>
              </a:rPr>
              <a:t>Elektromos vezérlésű gázkazán az elektronikai kormányrendelet és az EPR hatálya alatt van-e vagy sem? </a:t>
            </a:r>
            <a:r>
              <a:rPr lang="hu-HU" sz="1700" dirty="0" smtClean="0"/>
              <a:t>A</a:t>
            </a:r>
            <a:r>
              <a:rPr lang="en-US" sz="1700" dirty="0" smtClean="0"/>
              <a:t>z </a:t>
            </a:r>
            <a:r>
              <a:rPr lang="en-US" sz="1700" dirty="0" err="1"/>
              <a:t>egész</a:t>
            </a:r>
            <a:r>
              <a:rPr lang="en-US" sz="1700" dirty="0"/>
              <a:t> </a:t>
            </a:r>
            <a:r>
              <a:rPr lang="en-US" sz="1700" dirty="0" err="1"/>
              <a:t>készülék</a:t>
            </a:r>
            <a:r>
              <a:rPr lang="en-US" sz="1700" dirty="0"/>
              <a:t> </a:t>
            </a:r>
            <a:r>
              <a:rPr lang="en-US" sz="1700" dirty="0" err="1"/>
              <a:t>minősül</a:t>
            </a:r>
            <a:r>
              <a:rPr lang="en-US" sz="1700" dirty="0"/>
              <a:t> </a:t>
            </a:r>
            <a:r>
              <a:rPr lang="en-US" sz="1700" dirty="0" err="1"/>
              <a:t>elektromos</a:t>
            </a:r>
            <a:r>
              <a:rPr lang="en-US" sz="1700" dirty="0"/>
              <a:t> </a:t>
            </a:r>
            <a:r>
              <a:rPr lang="en-US" sz="1700" dirty="0" err="1"/>
              <a:t>és</a:t>
            </a:r>
            <a:r>
              <a:rPr lang="en-US" sz="1700" dirty="0"/>
              <a:t> </a:t>
            </a:r>
            <a:r>
              <a:rPr lang="en-US" sz="1700" dirty="0" err="1"/>
              <a:t>elektronikus</a:t>
            </a:r>
            <a:r>
              <a:rPr lang="en-US" sz="1700" dirty="0"/>
              <a:t> </a:t>
            </a:r>
            <a:r>
              <a:rPr lang="en-US" sz="1700" dirty="0" err="1"/>
              <a:t>berendezésnek</a:t>
            </a:r>
            <a:r>
              <a:rPr lang="en-US" sz="1700" dirty="0" smtClean="0"/>
              <a:t>.</a:t>
            </a:r>
            <a:r>
              <a:rPr lang="hu-HU" sz="1700" dirty="0" smtClean="0"/>
              <a:t> (WEEE)</a:t>
            </a:r>
            <a:endParaRPr lang="hu-HU" sz="1700" dirty="0"/>
          </a:p>
          <a:p>
            <a:pPr algn="just"/>
            <a:r>
              <a:rPr lang="hu-HU" sz="1700" b="1" dirty="0">
                <a:solidFill>
                  <a:srgbClr val="FF0000"/>
                </a:solidFill>
              </a:rPr>
              <a:t>Reklámhordozó papírnak minősül-e a használati utasítás, logós boríték, fejléces levél papír? </a:t>
            </a:r>
            <a:r>
              <a:rPr lang="hu-HU" sz="1700" dirty="0" smtClean="0"/>
              <a:t>A</a:t>
            </a:r>
            <a:r>
              <a:rPr lang="en-US" sz="1700" dirty="0" smtClean="0"/>
              <a:t> </a:t>
            </a:r>
            <a:r>
              <a:rPr lang="en-US" sz="1700" dirty="0" err="1"/>
              <a:t>gyártó</a:t>
            </a:r>
            <a:r>
              <a:rPr lang="en-US" sz="1700" dirty="0"/>
              <a:t> </a:t>
            </a:r>
            <a:r>
              <a:rPr lang="en-US" sz="1700" dirty="0" err="1"/>
              <a:t>adatait</a:t>
            </a:r>
            <a:r>
              <a:rPr lang="en-US" sz="1700" dirty="0"/>
              <a:t> </a:t>
            </a:r>
            <a:r>
              <a:rPr lang="en-US" sz="1700" dirty="0" err="1"/>
              <a:t>nem</a:t>
            </a:r>
            <a:r>
              <a:rPr lang="en-US" sz="1700" dirty="0"/>
              <a:t> </a:t>
            </a:r>
            <a:r>
              <a:rPr lang="en-US" sz="1700" dirty="0" err="1"/>
              <a:t>kell</a:t>
            </a:r>
            <a:r>
              <a:rPr lang="en-US" sz="1700" dirty="0"/>
              <a:t> a </a:t>
            </a:r>
            <a:r>
              <a:rPr lang="en-US" sz="1700" dirty="0" err="1"/>
              <a:t>gazdasági</a:t>
            </a:r>
            <a:r>
              <a:rPr lang="en-US" sz="1700" dirty="0"/>
              <a:t> </a:t>
            </a:r>
            <a:r>
              <a:rPr lang="en-US" sz="1700" dirty="0" err="1"/>
              <a:t>reklámtartalomnál</a:t>
            </a:r>
            <a:r>
              <a:rPr lang="en-US" sz="1700" dirty="0"/>
              <a:t> </a:t>
            </a:r>
            <a:r>
              <a:rPr lang="en-US" sz="1700" dirty="0" err="1"/>
              <a:t>figyelembe</a:t>
            </a:r>
            <a:r>
              <a:rPr lang="en-US" sz="1700" dirty="0"/>
              <a:t> </a:t>
            </a:r>
            <a:r>
              <a:rPr lang="en-US" sz="1700" dirty="0" err="1"/>
              <a:t>venni</a:t>
            </a:r>
            <a:r>
              <a:rPr lang="hu-HU" sz="1700" dirty="0"/>
              <a:t>, ezért nem tartozik a rendelet hatálya alá</a:t>
            </a:r>
            <a:r>
              <a:rPr lang="hu-HU" sz="1700" dirty="0" smtClean="0"/>
              <a:t>.</a:t>
            </a:r>
            <a:endParaRPr lang="hu-HU" sz="1700" dirty="0"/>
          </a:p>
          <a:p>
            <a:pPr algn="just"/>
            <a:r>
              <a:rPr lang="hu-HU" sz="1700" b="1" dirty="0">
                <a:solidFill>
                  <a:srgbClr val="FF0000"/>
                </a:solidFill>
              </a:rPr>
              <a:t>Hulladék bálázó drót után keletkezik-e EPR kötelezettség, és ki az EPR kötelezett, ha a bálázó drótot a bálázást végző </a:t>
            </a:r>
            <a:r>
              <a:rPr lang="hu-HU" sz="1700" b="1" dirty="0" err="1">
                <a:solidFill>
                  <a:srgbClr val="FF0000"/>
                </a:solidFill>
              </a:rPr>
              <a:t>szerzi</a:t>
            </a:r>
            <a:r>
              <a:rPr lang="hu-HU" sz="1700" b="1" dirty="0">
                <a:solidFill>
                  <a:srgbClr val="FF0000"/>
                </a:solidFill>
              </a:rPr>
              <a:t> be? </a:t>
            </a:r>
            <a:r>
              <a:rPr lang="hu-HU" sz="1700" dirty="0"/>
              <a:t>M</a:t>
            </a:r>
            <a:r>
              <a:rPr lang="en-US" sz="1700" dirty="0" err="1" smtClean="0"/>
              <a:t>inden</a:t>
            </a:r>
            <a:r>
              <a:rPr lang="en-US" sz="1700" dirty="0" smtClean="0"/>
              <a:t> </a:t>
            </a:r>
            <a:r>
              <a:rPr lang="en-US" sz="1700" dirty="0" err="1"/>
              <a:t>egyes</a:t>
            </a:r>
            <a:r>
              <a:rPr lang="en-US" sz="1700" dirty="0"/>
              <a:t> </a:t>
            </a:r>
            <a:r>
              <a:rPr lang="en-US" sz="1700" dirty="0" err="1"/>
              <a:t>esetet</a:t>
            </a:r>
            <a:r>
              <a:rPr lang="en-US" sz="1700" dirty="0"/>
              <a:t> </a:t>
            </a:r>
            <a:r>
              <a:rPr lang="en-US" sz="1700" dirty="0" err="1"/>
              <a:t>egyedileg</a:t>
            </a:r>
            <a:r>
              <a:rPr lang="en-US" sz="1700" dirty="0"/>
              <a:t> </a:t>
            </a:r>
            <a:r>
              <a:rPr lang="en-US" sz="1700" dirty="0" err="1"/>
              <a:t>kell</a:t>
            </a:r>
            <a:r>
              <a:rPr lang="en-US" sz="1700" dirty="0"/>
              <a:t> </a:t>
            </a:r>
            <a:r>
              <a:rPr lang="en-US" sz="1700" dirty="0" err="1"/>
              <a:t>megítélni</a:t>
            </a:r>
            <a:r>
              <a:rPr lang="en-US" sz="1700" dirty="0"/>
              <a:t>, </a:t>
            </a:r>
            <a:r>
              <a:rPr lang="en-US" sz="1700" dirty="0" err="1"/>
              <a:t>továbbá</a:t>
            </a:r>
            <a:r>
              <a:rPr lang="en-US" sz="1700" dirty="0"/>
              <a:t> a </a:t>
            </a:r>
            <a:r>
              <a:rPr lang="en-US" sz="1700" dirty="0" err="1"/>
              <a:t>szerződéses</a:t>
            </a:r>
            <a:r>
              <a:rPr lang="en-US" sz="1700" dirty="0"/>
              <a:t> </a:t>
            </a:r>
            <a:r>
              <a:rPr lang="en-US" sz="1700" dirty="0" err="1"/>
              <a:t>jogviszonyban</a:t>
            </a:r>
            <a:r>
              <a:rPr lang="en-US" sz="1700" dirty="0"/>
              <a:t> </a:t>
            </a:r>
            <a:r>
              <a:rPr lang="en-US" sz="1700" dirty="0" err="1"/>
              <a:t>érdemes</a:t>
            </a:r>
            <a:r>
              <a:rPr lang="en-US" sz="1700" dirty="0"/>
              <a:t> </a:t>
            </a:r>
            <a:r>
              <a:rPr lang="en-US" sz="1700" dirty="0" err="1" smtClean="0"/>
              <a:t>rögzíteni</a:t>
            </a:r>
            <a:r>
              <a:rPr lang="en-US" sz="1700" dirty="0" smtClean="0"/>
              <a:t>, </a:t>
            </a:r>
            <a:r>
              <a:rPr lang="en-US" sz="1700" dirty="0" err="1"/>
              <a:t>hogy</a:t>
            </a:r>
            <a:r>
              <a:rPr lang="en-US" sz="1700" dirty="0"/>
              <a:t> kit </a:t>
            </a:r>
            <a:r>
              <a:rPr lang="en-US" sz="1700" dirty="0" err="1"/>
              <a:t>terhelnek</a:t>
            </a:r>
            <a:r>
              <a:rPr lang="en-US" sz="1700" dirty="0"/>
              <a:t> a </a:t>
            </a:r>
            <a:r>
              <a:rPr lang="en-US" sz="1700" dirty="0" err="1"/>
              <a:t>kiterjesztett</a:t>
            </a:r>
            <a:r>
              <a:rPr lang="en-US" sz="1700" dirty="0"/>
              <a:t> </a:t>
            </a:r>
            <a:r>
              <a:rPr lang="en-US" sz="1700" dirty="0" err="1"/>
              <a:t>gyártói</a:t>
            </a:r>
            <a:r>
              <a:rPr lang="en-US" sz="1700" dirty="0"/>
              <a:t> </a:t>
            </a:r>
            <a:r>
              <a:rPr lang="en-US" sz="1700" dirty="0" err="1"/>
              <a:t>felelősségi</a:t>
            </a:r>
            <a:r>
              <a:rPr lang="en-US" sz="1700" dirty="0"/>
              <a:t> </a:t>
            </a:r>
            <a:r>
              <a:rPr lang="en-US" sz="1700" dirty="0" err="1"/>
              <a:t>kötelezettségek</a:t>
            </a:r>
            <a:r>
              <a:rPr lang="en-US" sz="1700" dirty="0"/>
              <a:t>.</a:t>
            </a:r>
            <a:r>
              <a:rPr lang="hu-HU" sz="1700" dirty="0"/>
              <a:t> A</a:t>
            </a:r>
            <a:r>
              <a:rPr lang="en-US" sz="1700" dirty="0" err="1"/>
              <a:t>zt</a:t>
            </a:r>
            <a:r>
              <a:rPr lang="en-US" sz="1700" dirty="0"/>
              <a:t> is </a:t>
            </a:r>
            <a:r>
              <a:rPr lang="en-US" sz="1700" dirty="0" err="1"/>
              <a:t>vizsgálni</a:t>
            </a:r>
            <a:r>
              <a:rPr lang="en-US" sz="1700" dirty="0"/>
              <a:t> </a:t>
            </a:r>
            <a:r>
              <a:rPr lang="en-US" sz="1700" dirty="0" err="1"/>
              <a:t>kell</a:t>
            </a:r>
            <a:r>
              <a:rPr lang="en-US" sz="1700" dirty="0"/>
              <a:t> </a:t>
            </a:r>
            <a:r>
              <a:rPr lang="en-US" sz="1700" dirty="0" err="1"/>
              <a:t>az</a:t>
            </a:r>
            <a:r>
              <a:rPr lang="en-US" sz="1700" dirty="0"/>
              <a:t> </a:t>
            </a:r>
            <a:r>
              <a:rPr lang="en-US" sz="1700" dirty="0" err="1"/>
              <a:t>ügylet</a:t>
            </a:r>
            <a:r>
              <a:rPr lang="en-US" sz="1700" dirty="0"/>
              <a:t> </a:t>
            </a:r>
            <a:r>
              <a:rPr lang="en-US" sz="1700" dirty="0" err="1"/>
              <a:t>során</a:t>
            </a:r>
            <a:r>
              <a:rPr lang="en-US" sz="1700" dirty="0"/>
              <a:t>, </a:t>
            </a:r>
            <a:r>
              <a:rPr lang="en-US" sz="1700" dirty="0" err="1"/>
              <a:t>hogy</a:t>
            </a:r>
            <a:r>
              <a:rPr lang="en-US" sz="1700" dirty="0"/>
              <a:t> a </a:t>
            </a:r>
            <a:r>
              <a:rPr lang="en-US" sz="1700" dirty="0" err="1"/>
              <a:t>létrehozott</a:t>
            </a:r>
            <a:r>
              <a:rPr lang="en-US" sz="1700" dirty="0"/>
              <a:t> </a:t>
            </a:r>
            <a:r>
              <a:rPr lang="en-US" sz="1700" dirty="0" err="1"/>
              <a:t>csomagolás</a:t>
            </a:r>
            <a:r>
              <a:rPr lang="en-US" sz="1700" dirty="0"/>
              <a:t> </a:t>
            </a:r>
            <a:r>
              <a:rPr lang="en-US" sz="1700" dirty="0" err="1"/>
              <a:t>belföldi</a:t>
            </a:r>
            <a:r>
              <a:rPr lang="en-US" sz="1700" dirty="0"/>
              <a:t> </a:t>
            </a:r>
            <a:r>
              <a:rPr lang="en-US" sz="1700" dirty="0" err="1"/>
              <a:t>forgalomba</a:t>
            </a:r>
            <a:r>
              <a:rPr lang="en-US" sz="1700" dirty="0"/>
              <a:t> </a:t>
            </a:r>
            <a:r>
              <a:rPr lang="en-US" sz="1700" dirty="0" err="1"/>
              <a:t>hozatalát</a:t>
            </a:r>
            <a:r>
              <a:rPr lang="en-US" sz="1700" dirty="0"/>
              <a:t> </a:t>
            </a:r>
            <a:r>
              <a:rPr lang="en-US" sz="1700" dirty="0" err="1"/>
              <a:t>ki</a:t>
            </a:r>
            <a:r>
              <a:rPr lang="en-US" sz="1700" dirty="0"/>
              <a:t> </a:t>
            </a:r>
            <a:r>
              <a:rPr lang="en-US" sz="1700" dirty="0" err="1"/>
              <a:t>valósítja</a:t>
            </a:r>
            <a:r>
              <a:rPr lang="en-US" sz="1700" dirty="0"/>
              <a:t> meg</a:t>
            </a:r>
            <a:r>
              <a:rPr lang="en-US" sz="1700" dirty="0" smtClean="0"/>
              <a:t>.</a:t>
            </a:r>
            <a:endParaRPr lang="hu-HU" sz="1700" dirty="0" smtClean="0"/>
          </a:p>
          <a:p>
            <a:pPr algn="just"/>
            <a:r>
              <a:rPr lang="hu-HU" sz="1800" b="1" dirty="0">
                <a:solidFill>
                  <a:srgbClr val="FF0000"/>
                </a:solidFill>
              </a:rPr>
              <a:t>A pénztárgép szalag (</a:t>
            </a:r>
            <a:r>
              <a:rPr lang="hu-HU" sz="1800" b="1" dirty="0" err="1">
                <a:solidFill>
                  <a:srgbClr val="FF0000"/>
                </a:solidFill>
              </a:rPr>
              <a:t>vtsz</a:t>
            </a:r>
            <a:r>
              <a:rPr lang="hu-HU" sz="1800" b="1" dirty="0">
                <a:solidFill>
                  <a:srgbClr val="FF0000"/>
                </a:solidFill>
              </a:rPr>
              <a:t>: 4823) EPR köteles terméknek minősül-e vagy sem? </a:t>
            </a:r>
            <a:r>
              <a:rPr lang="hu-HU" sz="1800" dirty="0"/>
              <a:t>A</a:t>
            </a:r>
            <a:r>
              <a:rPr lang="en-US" sz="1800" dirty="0"/>
              <a:t>m</a:t>
            </a:r>
            <a:r>
              <a:rPr lang="hu-HU" sz="1800" dirty="0" err="1"/>
              <a:t>enn</a:t>
            </a:r>
            <a:r>
              <a:rPr lang="en-US" sz="1800" dirty="0" err="1"/>
              <a:t>yiben</a:t>
            </a:r>
            <a:r>
              <a:rPr lang="en-US" sz="1800" dirty="0"/>
              <a:t> a </a:t>
            </a:r>
            <a:r>
              <a:rPr lang="en-US" sz="1800" dirty="0" err="1"/>
              <a:t>pénztárgépszalag</a:t>
            </a:r>
            <a:r>
              <a:rPr lang="en-US" sz="1800" dirty="0"/>
              <a:t> </a:t>
            </a:r>
            <a:r>
              <a:rPr lang="en-US" sz="1800" dirty="0" err="1"/>
              <a:t>vámtarifaszáma</a:t>
            </a:r>
            <a:r>
              <a:rPr lang="hu-HU" sz="1800" dirty="0"/>
              <a:t> </a:t>
            </a:r>
            <a:r>
              <a:rPr lang="en-US" sz="1800" dirty="0"/>
              <a:t> </a:t>
            </a:r>
            <a:r>
              <a:rPr lang="en-US" sz="1800" dirty="0" err="1"/>
              <a:t>megtalálható</a:t>
            </a:r>
            <a:r>
              <a:rPr lang="en-US" sz="1800" dirty="0"/>
              <a:t> a </a:t>
            </a:r>
            <a:r>
              <a:rPr lang="en-US" sz="1800" dirty="0" err="1"/>
              <a:t>Rendelet</a:t>
            </a:r>
            <a:r>
              <a:rPr lang="en-US" sz="1800" dirty="0"/>
              <a:t> 1. </a:t>
            </a:r>
            <a:r>
              <a:rPr lang="en-US" sz="1800" dirty="0" err="1"/>
              <a:t>mellékletében</a:t>
            </a:r>
            <a:r>
              <a:rPr lang="en-US" sz="1800" dirty="0"/>
              <a:t>, </a:t>
            </a:r>
            <a:r>
              <a:rPr lang="en-US" sz="1800" dirty="0" err="1"/>
              <a:t>akkor</a:t>
            </a:r>
            <a:r>
              <a:rPr lang="en-US" sz="1800" dirty="0"/>
              <a:t> a</a:t>
            </a:r>
            <a:r>
              <a:rPr lang="hu-HU" sz="1800" dirty="0"/>
              <a:t>z EPR </a:t>
            </a:r>
            <a:r>
              <a:rPr lang="en-US" sz="1800" dirty="0" err="1"/>
              <a:t>hatálya</a:t>
            </a:r>
            <a:r>
              <a:rPr lang="en-US" sz="1800" dirty="0"/>
              <a:t> </a:t>
            </a:r>
            <a:r>
              <a:rPr lang="en-US" sz="1800" dirty="0" err="1"/>
              <a:t>alá</a:t>
            </a:r>
            <a:r>
              <a:rPr lang="en-US" sz="1800" dirty="0"/>
              <a:t> </a:t>
            </a:r>
            <a:r>
              <a:rPr lang="en-US" sz="1800" dirty="0" err="1"/>
              <a:t>tartozik</a:t>
            </a:r>
            <a:r>
              <a:rPr lang="hu-HU" sz="1800" dirty="0"/>
              <a:t>.</a:t>
            </a:r>
          </a:p>
          <a:p>
            <a:pPr marL="0" indent="0" algn="just">
              <a:buNone/>
            </a:pPr>
            <a:endParaRPr lang="hu-HU" sz="1700" dirty="0" smtClean="0"/>
          </a:p>
          <a:p>
            <a:endParaRPr lang="hu-HU" sz="1600" b="1" dirty="0">
              <a:solidFill>
                <a:srgbClr val="FF0000"/>
              </a:solidFill>
            </a:endParaRPr>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142" y="6118496"/>
            <a:ext cx="2273341" cy="509521"/>
          </a:xfrm>
          <a:prstGeom prst="rect">
            <a:avLst/>
          </a:prstGeom>
        </p:spPr>
      </p:pic>
    </p:spTree>
    <p:extLst>
      <p:ext uri="{BB962C8B-B14F-4D97-AF65-F5344CB8AC3E}">
        <p14:creationId xmlns:p14="http://schemas.microsoft.com/office/powerpoint/2010/main" val="166580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altLang="hu-HU" sz="2800" b="1" dirty="0"/>
              <a:t>Kérdőjelek és válaszok állásfoglalások alapján a termékdíjban és EPR-</a:t>
            </a:r>
            <a:r>
              <a:rPr lang="hu-HU" altLang="hu-HU" sz="2800" b="1" dirty="0" err="1"/>
              <a:t>ben</a:t>
            </a:r>
            <a:endParaRPr lang="hu-HU" sz="2800" dirty="0"/>
          </a:p>
        </p:txBody>
      </p:sp>
      <p:sp>
        <p:nvSpPr>
          <p:cNvPr id="3" name="Tartalom helye 2"/>
          <p:cNvSpPr>
            <a:spLocks noGrp="1"/>
          </p:cNvSpPr>
          <p:nvPr>
            <p:ph idx="1"/>
          </p:nvPr>
        </p:nvSpPr>
        <p:spPr>
          <a:xfrm>
            <a:off x="457200" y="1847088"/>
            <a:ext cx="8229600" cy="4922520"/>
          </a:xfrm>
        </p:spPr>
        <p:txBody>
          <a:bodyPr>
            <a:normAutofit/>
          </a:bodyPr>
          <a:lstStyle/>
          <a:p>
            <a:pPr algn="just"/>
            <a:r>
              <a:rPr lang="hu-HU" sz="1700" b="1" dirty="0">
                <a:solidFill>
                  <a:srgbClr val="FF0000"/>
                </a:solidFill>
              </a:rPr>
              <a:t>Az EPR rendszerben mi minősül bérgyártásnak, bércsomagolásnak</a:t>
            </a:r>
            <a:r>
              <a:rPr lang="hu-HU" sz="1700" b="1" dirty="0" smtClean="0">
                <a:solidFill>
                  <a:srgbClr val="FF0000"/>
                </a:solidFill>
              </a:rPr>
              <a:t>? </a:t>
            </a:r>
            <a:r>
              <a:rPr lang="hu-HU" sz="1700" dirty="0" smtClean="0"/>
              <a:t>A</a:t>
            </a:r>
            <a:r>
              <a:rPr lang="en-US" sz="1700" dirty="0" smtClean="0"/>
              <a:t> </a:t>
            </a:r>
            <a:r>
              <a:rPr lang="en-US" sz="1700" dirty="0" err="1"/>
              <a:t>jogviszonyok</a:t>
            </a:r>
            <a:r>
              <a:rPr lang="en-US" sz="1700" dirty="0"/>
              <a:t> </a:t>
            </a:r>
            <a:r>
              <a:rPr lang="en-US" sz="1700" dirty="0" err="1"/>
              <a:t>egyedi</a:t>
            </a:r>
            <a:r>
              <a:rPr lang="en-US" sz="1700" dirty="0"/>
              <a:t> </a:t>
            </a:r>
            <a:r>
              <a:rPr lang="en-US" sz="1700" dirty="0" err="1"/>
              <a:t>jellemzőinek</a:t>
            </a:r>
            <a:r>
              <a:rPr lang="en-US" sz="1700" dirty="0"/>
              <a:t> </a:t>
            </a:r>
            <a:r>
              <a:rPr lang="en-US" sz="1700" dirty="0" err="1"/>
              <a:t>vizsgálata</a:t>
            </a:r>
            <a:r>
              <a:rPr lang="en-US" sz="1700" dirty="0"/>
              <a:t> </a:t>
            </a:r>
            <a:r>
              <a:rPr lang="en-US" sz="1700" dirty="0" err="1"/>
              <a:t>mellett</a:t>
            </a:r>
            <a:r>
              <a:rPr lang="en-US" sz="1700" dirty="0"/>
              <a:t> </a:t>
            </a:r>
            <a:r>
              <a:rPr lang="en-US" sz="1700" dirty="0" err="1"/>
              <a:t>lehetséges</a:t>
            </a:r>
            <a:r>
              <a:rPr lang="en-US" sz="1700" dirty="0"/>
              <a:t> a </a:t>
            </a:r>
            <a:r>
              <a:rPr lang="en-US" sz="1700" dirty="0" err="1"/>
              <a:t>kötelezettség</a:t>
            </a:r>
            <a:r>
              <a:rPr lang="en-US" sz="1700" dirty="0"/>
              <a:t> </a:t>
            </a:r>
            <a:r>
              <a:rPr lang="en-US" sz="1700" dirty="0" err="1"/>
              <a:t>pontos</a:t>
            </a:r>
            <a:r>
              <a:rPr lang="en-US" sz="1700" dirty="0"/>
              <a:t> </a:t>
            </a:r>
            <a:r>
              <a:rPr lang="en-US" sz="1700" dirty="0" err="1"/>
              <a:t>beazonosítása</a:t>
            </a:r>
            <a:r>
              <a:rPr lang="en-US" sz="1700" dirty="0"/>
              <a:t>, </a:t>
            </a:r>
            <a:r>
              <a:rPr lang="en-US" sz="1700" dirty="0" err="1"/>
              <a:t>arra</a:t>
            </a:r>
            <a:r>
              <a:rPr lang="en-US" sz="1700" dirty="0"/>
              <a:t> </a:t>
            </a:r>
            <a:r>
              <a:rPr lang="en-US" sz="1700" dirty="0" err="1"/>
              <a:t>nézve</a:t>
            </a:r>
            <a:r>
              <a:rPr lang="en-US" sz="1700" dirty="0"/>
              <a:t> </a:t>
            </a:r>
            <a:r>
              <a:rPr lang="en-US" sz="1700" dirty="0" err="1"/>
              <a:t>általá</a:t>
            </a:r>
            <a:r>
              <a:rPr lang="hu-HU" sz="1700" dirty="0"/>
              <a:t>n</a:t>
            </a:r>
            <a:r>
              <a:rPr lang="en-US" sz="1700" dirty="0" err="1"/>
              <a:t>os</a:t>
            </a:r>
            <a:r>
              <a:rPr lang="en-US" sz="1700" dirty="0"/>
              <a:t> </a:t>
            </a:r>
            <a:r>
              <a:rPr lang="en-US" sz="1700" dirty="0" err="1"/>
              <a:t>válasz</a:t>
            </a:r>
            <a:r>
              <a:rPr lang="en-US" sz="1700" dirty="0"/>
              <a:t> </a:t>
            </a:r>
            <a:r>
              <a:rPr lang="en-US" sz="1700" dirty="0" err="1"/>
              <a:t>nem</a:t>
            </a:r>
            <a:r>
              <a:rPr lang="en-US" sz="1700" dirty="0"/>
              <a:t> </a:t>
            </a:r>
            <a:r>
              <a:rPr lang="en-US" sz="1700" dirty="0" err="1"/>
              <a:t>adható</a:t>
            </a:r>
            <a:r>
              <a:rPr lang="en-US" sz="1700" dirty="0"/>
              <a:t>. A </a:t>
            </a:r>
            <a:r>
              <a:rPr lang="en-US" sz="1700" dirty="0" err="1"/>
              <a:t>szerződéses</a:t>
            </a:r>
            <a:r>
              <a:rPr lang="en-US" sz="1700" dirty="0"/>
              <a:t> </a:t>
            </a:r>
            <a:r>
              <a:rPr lang="en-US" sz="1700" dirty="0" err="1"/>
              <a:t>jogviszonyban</a:t>
            </a:r>
            <a:r>
              <a:rPr lang="en-US" sz="1700" dirty="0"/>
              <a:t> </a:t>
            </a:r>
            <a:r>
              <a:rPr lang="en-US" sz="1700" dirty="0" err="1"/>
              <a:t>érdemes</a:t>
            </a:r>
            <a:r>
              <a:rPr lang="en-US" sz="1700" dirty="0"/>
              <a:t> </a:t>
            </a:r>
            <a:r>
              <a:rPr lang="en-US" sz="1700" dirty="0" err="1"/>
              <a:t>rögzíteni</a:t>
            </a:r>
            <a:r>
              <a:rPr lang="en-US" sz="1700" dirty="0"/>
              <a:t>, </a:t>
            </a:r>
            <a:r>
              <a:rPr lang="en-US" sz="1700" dirty="0" err="1"/>
              <a:t>hogy</a:t>
            </a:r>
            <a:r>
              <a:rPr lang="en-US" sz="1700" dirty="0"/>
              <a:t> a </a:t>
            </a:r>
            <a:r>
              <a:rPr lang="en-US" sz="1700" dirty="0" err="1"/>
              <a:t>jogszabályi</a:t>
            </a:r>
            <a:r>
              <a:rPr lang="en-US" sz="1700" dirty="0"/>
              <a:t> </a:t>
            </a:r>
            <a:r>
              <a:rPr lang="en-US" sz="1700" dirty="0" err="1"/>
              <a:t>rendelkezésekkel</a:t>
            </a:r>
            <a:r>
              <a:rPr lang="en-US" sz="1700" dirty="0"/>
              <a:t> </a:t>
            </a:r>
            <a:r>
              <a:rPr lang="en-US" sz="1700" dirty="0" err="1"/>
              <a:t>összhangban</a:t>
            </a:r>
            <a:r>
              <a:rPr lang="en-US" sz="1700" dirty="0"/>
              <a:t> kit </a:t>
            </a:r>
            <a:r>
              <a:rPr lang="en-US" sz="1700" dirty="0" err="1"/>
              <a:t>terhelnek</a:t>
            </a:r>
            <a:r>
              <a:rPr lang="en-US" sz="1700" dirty="0"/>
              <a:t> a </a:t>
            </a:r>
            <a:r>
              <a:rPr lang="en-US" sz="1700" dirty="0" err="1"/>
              <a:t>kiterjesztett</a:t>
            </a:r>
            <a:r>
              <a:rPr lang="en-US" sz="1700" dirty="0"/>
              <a:t> </a:t>
            </a:r>
            <a:r>
              <a:rPr lang="en-US" sz="1700" dirty="0" err="1"/>
              <a:t>gyá</a:t>
            </a:r>
            <a:r>
              <a:rPr lang="hu-HU" sz="1700" dirty="0" err="1"/>
              <a:t>rt</a:t>
            </a:r>
            <a:r>
              <a:rPr lang="en-US" sz="1700" dirty="0" err="1"/>
              <a:t>ói</a:t>
            </a:r>
            <a:r>
              <a:rPr lang="en-US" sz="1700" dirty="0"/>
              <a:t> </a:t>
            </a:r>
            <a:r>
              <a:rPr lang="en-US" sz="1700" dirty="0" err="1"/>
              <a:t>felelősségi</a:t>
            </a:r>
            <a:r>
              <a:rPr lang="en-US" sz="1700" dirty="0"/>
              <a:t> </a:t>
            </a:r>
            <a:r>
              <a:rPr lang="en-US" sz="1700" dirty="0" err="1"/>
              <a:t>kötelezettségek</a:t>
            </a:r>
            <a:r>
              <a:rPr lang="en-US" sz="1700" dirty="0"/>
              <a:t>.</a:t>
            </a:r>
            <a:r>
              <a:rPr lang="hu-HU" sz="1700" dirty="0"/>
              <a:t> </a:t>
            </a:r>
            <a:endParaRPr lang="hu-HU" sz="1700" dirty="0" smtClean="0"/>
          </a:p>
          <a:p>
            <a:pPr algn="just"/>
            <a:r>
              <a:rPr lang="hu-HU" sz="1700" b="1" dirty="0" smtClean="0">
                <a:solidFill>
                  <a:srgbClr val="FF0000"/>
                </a:solidFill>
              </a:rPr>
              <a:t>Gyártási </a:t>
            </a:r>
            <a:r>
              <a:rPr lang="hu-HU" sz="1700" b="1" dirty="0">
                <a:solidFill>
                  <a:srgbClr val="FF0000"/>
                </a:solidFill>
              </a:rPr>
              <a:t>folyamat során keletkező gyártási selejt, hulladék</a:t>
            </a:r>
            <a:r>
              <a:rPr lang="hu-HU" sz="1700" b="1" dirty="0" smtClean="0">
                <a:solidFill>
                  <a:srgbClr val="FF0000"/>
                </a:solidFill>
              </a:rPr>
              <a:t>: </a:t>
            </a:r>
            <a:r>
              <a:rPr lang="hu-HU" sz="1700" dirty="0" smtClean="0"/>
              <a:t>NEM keletkezik EPR kötelezettség, mivel belföldi forgalomba hozatal nem valósul meg (nem terv szerinti átcsomagolás).</a:t>
            </a:r>
          </a:p>
          <a:p>
            <a:pPr algn="just"/>
            <a:r>
              <a:rPr lang="hu-HU" sz="1700" b="1" dirty="0" smtClean="0">
                <a:solidFill>
                  <a:srgbClr val="FF0000"/>
                </a:solidFill>
              </a:rPr>
              <a:t>Sütőolaj</a:t>
            </a:r>
            <a:r>
              <a:rPr lang="hu-HU" sz="1700" b="1" dirty="0">
                <a:solidFill>
                  <a:srgbClr val="FF0000"/>
                </a:solidFill>
              </a:rPr>
              <a:t>, -</a:t>
            </a:r>
            <a:r>
              <a:rPr lang="hu-HU" sz="1700" b="1" dirty="0" smtClean="0">
                <a:solidFill>
                  <a:srgbClr val="FF0000"/>
                </a:solidFill>
              </a:rPr>
              <a:t>zsír: </a:t>
            </a:r>
            <a:r>
              <a:rPr lang="hu-HU" sz="1700" dirty="0" smtClean="0"/>
              <a:t>A </a:t>
            </a:r>
            <a:r>
              <a:rPr lang="hu-HU" sz="1700" dirty="0"/>
              <a:t>körforgásos termékek közé tartozik többek között az 1. melléklet 1.9. pontjában meghatározott sütőolaj és -zsír</a:t>
            </a:r>
            <a:r>
              <a:rPr lang="hu-HU" sz="1700" dirty="0" smtClean="0"/>
              <a:t>. Sütésre történő felhasználás esetén is.</a:t>
            </a:r>
          </a:p>
          <a:p>
            <a:pPr algn="just"/>
            <a:r>
              <a:rPr lang="hu-HU" sz="1700" b="1" dirty="0">
                <a:solidFill>
                  <a:srgbClr val="FF0000"/>
                </a:solidFill>
              </a:rPr>
              <a:t>Raklap készletek, használt raklap: </a:t>
            </a:r>
            <a:r>
              <a:rPr lang="hu-HU" sz="1700" dirty="0"/>
              <a:t>a Rendelet hatálybalépését követően első alkalommal belföldi forgalomba hozott csomagolás esetében keletkezik a kötelezettség</a:t>
            </a:r>
            <a:r>
              <a:rPr lang="hu-HU" sz="1700" dirty="0" smtClean="0"/>
              <a:t>.</a:t>
            </a:r>
          </a:p>
          <a:p>
            <a:pPr algn="just"/>
            <a:r>
              <a:rPr lang="hu-HU" sz="1700" b="1" dirty="0">
                <a:solidFill>
                  <a:srgbClr val="FF0000"/>
                </a:solidFill>
              </a:rPr>
              <a:t>Csomagolási hulladék birtokosa</a:t>
            </a:r>
            <a:r>
              <a:rPr lang="hu-HU" sz="1700" b="1" dirty="0" smtClean="0">
                <a:solidFill>
                  <a:srgbClr val="FF0000"/>
                </a:solidFill>
              </a:rPr>
              <a:t>: </a:t>
            </a:r>
            <a:r>
              <a:rPr lang="hu-HU" sz="1700" dirty="0"/>
              <a:t>a </a:t>
            </a:r>
            <a:r>
              <a:rPr lang="hu-HU" sz="1700" dirty="0" smtClean="0"/>
              <a:t>kötelezettség </a:t>
            </a:r>
            <a:r>
              <a:rPr lang="hu-HU" sz="1700" dirty="0"/>
              <a:t>a saját célú felhasználást megvalósítót, a külföldi előállítású csomagolás terméktől történő végleges elválasztását, a csomagolás lebontását végzőt terheli.</a:t>
            </a:r>
          </a:p>
          <a:p>
            <a:endParaRPr lang="hu-HU" sz="1600" dirty="0"/>
          </a:p>
          <a:p>
            <a:endParaRPr lang="hu-HU" sz="1600" b="1" dirty="0">
              <a:solidFill>
                <a:srgbClr val="FF0000"/>
              </a:solidFill>
            </a:endParaRPr>
          </a:p>
          <a:p>
            <a:endParaRPr lang="hu-HU" sz="1600" dirty="0" smtClean="0"/>
          </a:p>
          <a:p>
            <a:endParaRPr lang="hu-HU" sz="1600" b="1" dirty="0"/>
          </a:p>
          <a:p>
            <a:endParaRPr lang="hu-HU" sz="2000" b="1" dirty="0">
              <a:solidFill>
                <a:srgbClr val="FF0000"/>
              </a:solidFill>
            </a:endParaRPr>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123" y="6229332"/>
            <a:ext cx="2273341" cy="509521"/>
          </a:xfrm>
          <a:prstGeom prst="rect">
            <a:avLst/>
          </a:prstGeom>
        </p:spPr>
      </p:pic>
    </p:spTree>
    <p:extLst>
      <p:ext uri="{BB962C8B-B14F-4D97-AF65-F5344CB8AC3E}">
        <p14:creationId xmlns:p14="http://schemas.microsoft.com/office/powerpoint/2010/main" val="162173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7"/>
            <a:ext cx="8229600" cy="1392567"/>
          </a:xfrm>
        </p:spPr>
        <p:txBody>
          <a:bodyPr>
            <a:normAutofit/>
          </a:bodyPr>
          <a:lstStyle/>
          <a:p>
            <a:pPr algn="ctr"/>
            <a:r>
              <a:rPr lang="hu-HU" altLang="hu-HU" sz="2400" b="1" dirty="0"/>
              <a:t>Kérdőjelek és válaszok állásfoglalások alapján a termékdíjban és </a:t>
            </a:r>
            <a:r>
              <a:rPr lang="hu-HU" altLang="hu-HU" sz="2400" b="1" dirty="0" smtClean="0"/>
              <a:t>EPR-</a:t>
            </a:r>
            <a:r>
              <a:rPr lang="hu-HU" altLang="hu-HU" sz="2400" b="1" dirty="0" err="1" smtClean="0"/>
              <a:t>ben</a:t>
            </a:r>
            <a:r>
              <a:rPr lang="hu-HU" altLang="hu-HU" sz="2400" b="1" dirty="0" smtClean="0"/>
              <a:t/>
            </a:r>
            <a:br>
              <a:rPr lang="hu-HU" altLang="hu-HU" sz="2400" b="1" dirty="0" smtClean="0"/>
            </a:br>
            <a:r>
              <a:rPr lang="hu-HU" altLang="hu-HU" sz="2400" b="1" dirty="0" smtClean="0"/>
              <a:t> (2024.12.31-ig)</a:t>
            </a:r>
            <a:endParaRPr lang="hu-HU" sz="2400" dirty="0"/>
          </a:p>
        </p:txBody>
      </p:sp>
      <p:sp>
        <p:nvSpPr>
          <p:cNvPr id="3" name="Tartalom helye 2"/>
          <p:cNvSpPr>
            <a:spLocks noGrp="1"/>
          </p:cNvSpPr>
          <p:nvPr>
            <p:ph idx="1"/>
          </p:nvPr>
        </p:nvSpPr>
        <p:spPr>
          <a:xfrm>
            <a:off x="457200" y="1955206"/>
            <a:ext cx="8229600" cy="4227945"/>
          </a:xfrm>
        </p:spPr>
        <p:txBody>
          <a:bodyPr/>
          <a:lstStyle/>
          <a:p>
            <a:pPr marL="0" indent="0" algn="just">
              <a:buNone/>
            </a:pPr>
            <a:endParaRPr lang="hu-HU" sz="1600" dirty="0"/>
          </a:p>
          <a:p>
            <a:pPr marL="0" indent="0" algn="just">
              <a:buNone/>
            </a:pPr>
            <a:r>
              <a:rPr lang="hu-HU" sz="1600" dirty="0"/>
              <a:t>• </a:t>
            </a:r>
            <a:r>
              <a:rPr lang="hu-HU" sz="1700" b="1" dirty="0">
                <a:solidFill>
                  <a:srgbClr val="FF0000"/>
                </a:solidFill>
              </a:rPr>
              <a:t>Szemeteszsák:</a:t>
            </a:r>
            <a:r>
              <a:rPr lang="hu-HU" sz="1700" dirty="0">
                <a:solidFill>
                  <a:srgbClr val="FF0000"/>
                </a:solidFill>
              </a:rPr>
              <a:t> </a:t>
            </a:r>
            <a:r>
              <a:rPr lang="hu-HU" sz="1700" dirty="0" smtClean="0"/>
              <a:t>Termékdíjköteles </a:t>
            </a:r>
            <a:r>
              <a:rPr lang="hu-HU" sz="1700" dirty="0" err="1"/>
              <a:t>vtsz</a:t>
            </a:r>
            <a:r>
              <a:rPr lang="hu-HU" sz="1700" dirty="0"/>
              <a:t> alapján (VTSZ 3923).</a:t>
            </a:r>
          </a:p>
          <a:p>
            <a:pPr marL="0" indent="0" algn="just">
              <a:buNone/>
            </a:pPr>
            <a:r>
              <a:rPr lang="hu-HU" sz="1700" dirty="0"/>
              <a:t>• </a:t>
            </a:r>
            <a:r>
              <a:rPr lang="hu-HU" sz="1700" b="1" dirty="0">
                <a:solidFill>
                  <a:srgbClr val="FF0000"/>
                </a:solidFill>
              </a:rPr>
              <a:t>Mezőgazdasági fólia</a:t>
            </a:r>
            <a:r>
              <a:rPr lang="hu-HU" sz="1700" b="1" dirty="0"/>
              <a:t>:</a:t>
            </a:r>
            <a:r>
              <a:rPr lang="hu-HU" sz="1700" dirty="0"/>
              <a:t> Termékdíjas, EPR nem vonatkozik rá.</a:t>
            </a:r>
          </a:p>
          <a:p>
            <a:pPr marL="0" indent="0" algn="just">
              <a:buNone/>
            </a:pPr>
            <a:r>
              <a:rPr lang="hu-HU" sz="1700" dirty="0" smtClean="0"/>
              <a:t>• </a:t>
            </a:r>
            <a:r>
              <a:rPr lang="hu-HU" sz="1700" b="1" dirty="0" smtClean="0">
                <a:solidFill>
                  <a:srgbClr val="FF0000"/>
                </a:solidFill>
              </a:rPr>
              <a:t>Elektromos, csatlakozókkal szerelt </a:t>
            </a:r>
            <a:r>
              <a:rPr lang="hu-HU" sz="1700" b="1" dirty="0">
                <a:solidFill>
                  <a:srgbClr val="FF0000"/>
                </a:solidFill>
              </a:rPr>
              <a:t>kábel:</a:t>
            </a:r>
            <a:r>
              <a:rPr lang="hu-HU" sz="1700" dirty="0">
                <a:solidFill>
                  <a:srgbClr val="FF0000"/>
                </a:solidFill>
              </a:rPr>
              <a:t> </a:t>
            </a:r>
            <a:r>
              <a:rPr lang="hu-HU" sz="1700" dirty="0"/>
              <a:t>EPR </a:t>
            </a:r>
            <a:r>
              <a:rPr lang="hu-HU" sz="1700" dirty="0" smtClean="0"/>
              <a:t>fizetési kötelezettsége van (kivéve aminek nincs önálló funkciója).</a:t>
            </a:r>
            <a:endParaRPr lang="hu-HU" sz="1700" dirty="0"/>
          </a:p>
          <a:p>
            <a:pPr marL="0" indent="0" algn="just">
              <a:buNone/>
            </a:pPr>
            <a:r>
              <a:rPr lang="hu-HU" sz="1700" dirty="0"/>
              <a:t>• </a:t>
            </a:r>
            <a:r>
              <a:rPr lang="hu-HU" sz="1700" b="1" dirty="0">
                <a:solidFill>
                  <a:srgbClr val="FF0000"/>
                </a:solidFill>
              </a:rPr>
              <a:t>Kisgép díjtétel:</a:t>
            </a:r>
            <a:r>
              <a:rPr lang="hu-HU" sz="1700" dirty="0"/>
              <a:t> E06 kód, 261 Ft/kg.</a:t>
            </a:r>
          </a:p>
          <a:p>
            <a:pPr algn="just"/>
            <a:r>
              <a:rPr lang="hu-HU" sz="1700" b="1" dirty="0" smtClean="0">
                <a:solidFill>
                  <a:srgbClr val="FF0000"/>
                </a:solidFill>
              </a:rPr>
              <a:t>Külföldről </a:t>
            </a:r>
            <a:r>
              <a:rPr lang="hu-HU" sz="1700" b="1" dirty="0">
                <a:solidFill>
                  <a:srgbClr val="FF0000"/>
                </a:solidFill>
              </a:rPr>
              <a:t>behozott alapanyag csomagolása:</a:t>
            </a:r>
            <a:r>
              <a:rPr lang="hu-HU" sz="1700" dirty="0"/>
              <a:t> EPR a hulladékká váláskor keletkezik.</a:t>
            </a:r>
          </a:p>
          <a:p>
            <a:pPr marL="0" indent="0" algn="just">
              <a:buNone/>
            </a:pPr>
            <a:r>
              <a:rPr lang="hu-HU" sz="1700" dirty="0"/>
              <a:t>• </a:t>
            </a:r>
            <a:r>
              <a:rPr lang="hu-HU" sz="1700" b="1" dirty="0">
                <a:solidFill>
                  <a:srgbClr val="FF0000"/>
                </a:solidFill>
              </a:rPr>
              <a:t>Bizományosi értékesítés:</a:t>
            </a:r>
            <a:r>
              <a:rPr lang="hu-HU" sz="1700" dirty="0">
                <a:solidFill>
                  <a:srgbClr val="FF0000"/>
                </a:solidFill>
              </a:rPr>
              <a:t> </a:t>
            </a:r>
            <a:r>
              <a:rPr lang="hu-HU" sz="1700" dirty="0"/>
              <a:t>Egyedi jogviszony alapján vizsgálandó.</a:t>
            </a:r>
          </a:p>
          <a:p>
            <a:pPr marL="0" indent="0" algn="just">
              <a:buNone/>
            </a:pPr>
            <a:r>
              <a:rPr lang="hu-HU" sz="1700" dirty="0" smtClean="0"/>
              <a:t>• </a:t>
            </a:r>
            <a:r>
              <a:rPr lang="hu-HU" sz="1700" b="1" dirty="0">
                <a:solidFill>
                  <a:srgbClr val="FF0000"/>
                </a:solidFill>
              </a:rPr>
              <a:t>EPR nyilatkozatok:</a:t>
            </a:r>
            <a:r>
              <a:rPr lang="hu-HU" sz="1700" dirty="0"/>
              <a:t> Legalább 60%-</a:t>
            </a:r>
            <a:r>
              <a:rPr lang="hu-HU" sz="1700" dirty="0" err="1"/>
              <a:t>os</a:t>
            </a:r>
            <a:r>
              <a:rPr lang="hu-HU" sz="1700" dirty="0"/>
              <a:t> export esetén EPR </a:t>
            </a:r>
            <a:r>
              <a:rPr lang="hu-HU" sz="1700" dirty="0" smtClean="0"/>
              <a:t>díjmentesség (szolgáltatás esetén is).</a:t>
            </a:r>
            <a:endParaRPr lang="hu-HU" sz="1700" dirty="0"/>
          </a:p>
          <a:p>
            <a:pPr marL="0" indent="0" algn="just">
              <a:buNone/>
            </a:pPr>
            <a:r>
              <a:rPr lang="hu-HU" sz="1700" dirty="0"/>
              <a:t>• </a:t>
            </a:r>
            <a:r>
              <a:rPr lang="hu-HU" sz="1700" b="1" dirty="0" err="1">
                <a:solidFill>
                  <a:srgbClr val="FF0000"/>
                </a:solidFill>
              </a:rPr>
              <a:t>Újrahasználható</a:t>
            </a:r>
            <a:r>
              <a:rPr lang="hu-HU" sz="1700" b="1" dirty="0">
                <a:solidFill>
                  <a:srgbClr val="FF0000"/>
                </a:solidFill>
              </a:rPr>
              <a:t> csomagolószer:</a:t>
            </a:r>
            <a:r>
              <a:rPr lang="hu-HU" sz="1700" dirty="0"/>
              <a:t> </a:t>
            </a:r>
            <a:r>
              <a:rPr lang="hu-HU" sz="1700" dirty="0" smtClean="0"/>
              <a:t>Regisztráció javasolt </a:t>
            </a:r>
            <a:r>
              <a:rPr lang="hu-HU" sz="1700" dirty="0"/>
              <a:t>és nyilvántartás </a:t>
            </a:r>
            <a:r>
              <a:rPr lang="hu-HU" sz="1700" dirty="0" smtClean="0"/>
              <a:t>szükséges (hatályát vesztette 2025.01.01-gyel)</a:t>
            </a:r>
          </a:p>
          <a:p>
            <a:pPr marL="0" indent="0">
              <a:buNone/>
            </a:pPr>
            <a:endParaRPr lang="hu-HU" sz="1600" dirty="0"/>
          </a:p>
          <a:p>
            <a:pPr marL="0" indent="0">
              <a:buNone/>
            </a:pPr>
            <a:endParaRPr lang="hu-HU" sz="1600" dirty="0"/>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93284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49327"/>
            <a:ext cx="8229600" cy="1346385"/>
          </a:xfrm>
        </p:spPr>
        <p:txBody>
          <a:bodyPr>
            <a:normAutofit/>
          </a:bodyPr>
          <a:lstStyle/>
          <a:p>
            <a:pPr algn="ctr"/>
            <a:r>
              <a:rPr lang="hu-HU" altLang="hu-HU" sz="2400" b="1" dirty="0"/>
              <a:t>Kérdőjelek és válaszok állásfoglalások alapján a termékdíjban és EPR-</a:t>
            </a:r>
            <a:r>
              <a:rPr lang="hu-HU" altLang="hu-HU" sz="2400" b="1" dirty="0" err="1"/>
              <a:t>ben</a:t>
            </a:r>
            <a:r>
              <a:rPr lang="hu-HU" altLang="hu-HU" sz="2400" b="1" dirty="0"/>
              <a:t/>
            </a:r>
            <a:br>
              <a:rPr lang="hu-HU" altLang="hu-HU" sz="2400" b="1" dirty="0"/>
            </a:br>
            <a:r>
              <a:rPr lang="hu-HU" altLang="hu-HU" sz="2400" b="1" dirty="0"/>
              <a:t> (2024.12.31-ig)</a:t>
            </a:r>
            <a:endParaRPr lang="hu-HU" sz="2400" dirty="0"/>
          </a:p>
        </p:txBody>
      </p:sp>
      <p:sp>
        <p:nvSpPr>
          <p:cNvPr id="3" name="Tartalom helye 2"/>
          <p:cNvSpPr>
            <a:spLocks noGrp="1"/>
          </p:cNvSpPr>
          <p:nvPr>
            <p:ph idx="1"/>
          </p:nvPr>
        </p:nvSpPr>
        <p:spPr>
          <a:xfrm>
            <a:off x="457200" y="1925021"/>
            <a:ext cx="8229600" cy="4144818"/>
          </a:xfrm>
        </p:spPr>
        <p:txBody>
          <a:bodyPr>
            <a:normAutofit fontScale="92500" lnSpcReduction="20000"/>
          </a:bodyPr>
          <a:lstStyle/>
          <a:p>
            <a:pPr algn="just"/>
            <a:r>
              <a:rPr lang="hu-HU" sz="1800" b="1" dirty="0">
                <a:solidFill>
                  <a:srgbClr val="FF0000"/>
                </a:solidFill>
              </a:rPr>
              <a:t>Csomagolási szolgáltatás</a:t>
            </a:r>
            <a:r>
              <a:rPr lang="hu-HU" sz="1800" b="1" dirty="0" smtClean="0">
                <a:solidFill>
                  <a:srgbClr val="FF0000"/>
                </a:solidFill>
              </a:rPr>
              <a:t>: </a:t>
            </a:r>
            <a:r>
              <a:rPr lang="hu-HU" sz="1800" dirty="0" smtClean="0"/>
              <a:t>Nem </a:t>
            </a:r>
            <a:r>
              <a:rPr lang="hu-HU" sz="1800" dirty="0"/>
              <a:t>kell a kiterjesztett gyártói felelősségi díjat megfizetni, ha a fizetésre kötelezett gyártó vevője (a továbbiakban: nyilatkozó) nyilatkozik arról, hogy a megvásárolt körforgásos termék legalább hatvan százaléka önállóan vagy más termék alkotórészeként, tartozékaként igazoltan külföldre kiszállításra </a:t>
            </a:r>
            <a:r>
              <a:rPr lang="hu-HU" sz="1800" dirty="0" smtClean="0"/>
              <a:t>kerül.</a:t>
            </a:r>
          </a:p>
          <a:p>
            <a:pPr algn="just"/>
            <a:r>
              <a:rPr lang="hu-HU" sz="1800" b="1" dirty="0">
                <a:solidFill>
                  <a:srgbClr val="FF0000"/>
                </a:solidFill>
              </a:rPr>
              <a:t>Elektronikai nagygépek (nagyméretű rögzített szerszám), teherautókban, személygépjárműben lévő elektronikai alkotórészek, tartozékok</a:t>
            </a:r>
            <a:r>
              <a:rPr lang="hu-HU" sz="1800" b="1" dirty="0" smtClean="0">
                <a:solidFill>
                  <a:srgbClr val="FF0000"/>
                </a:solidFill>
              </a:rPr>
              <a:t>: </a:t>
            </a:r>
            <a:r>
              <a:rPr lang="hu-HU" sz="1800" dirty="0"/>
              <a:t>A kötelezettek felelőssége annak eldöntése, hogy a kérdéses termék elektromos és elektronikus </a:t>
            </a:r>
            <a:r>
              <a:rPr lang="hu-HU" sz="1800" dirty="0" smtClean="0"/>
              <a:t>berendezésnek.</a:t>
            </a:r>
          </a:p>
          <a:p>
            <a:pPr algn="just"/>
            <a:r>
              <a:rPr lang="hu-HU" sz="1800" b="1" dirty="0">
                <a:solidFill>
                  <a:srgbClr val="FF0000"/>
                </a:solidFill>
              </a:rPr>
              <a:t>Önállóan érkező nagygépekben, teherautókban, személygépjárműben felhasználásra kerülő elektronikai alkotórészek, tartozékok</a:t>
            </a:r>
            <a:r>
              <a:rPr lang="hu-HU" sz="1800" b="1" dirty="0" smtClean="0">
                <a:solidFill>
                  <a:srgbClr val="FF0000"/>
                </a:solidFill>
              </a:rPr>
              <a:t>: </a:t>
            </a:r>
            <a:r>
              <a:rPr lang="hu-HU" sz="1800" dirty="0"/>
              <a:t>Amennyiben a Rendelet hatálya alá tartozó elektronikai alkotórészek, tartozékok önállóan kerülnek első forgalomba hozatalra, akkor az elektronikai alkotórészek, tartozékok gyártójának minősülő személyt terhelik a Rendelet szerinti kötelezettségek</a:t>
            </a:r>
            <a:r>
              <a:rPr lang="hu-HU" sz="1800" dirty="0" smtClean="0"/>
              <a:t>.</a:t>
            </a:r>
          </a:p>
          <a:p>
            <a:pPr algn="just"/>
            <a:r>
              <a:rPr lang="hu-HU" sz="1800" b="1" dirty="0">
                <a:solidFill>
                  <a:srgbClr val="FF0000"/>
                </a:solidFill>
              </a:rPr>
              <a:t>Irodai Papír</a:t>
            </a:r>
            <a:r>
              <a:rPr lang="hu-HU" sz="1800" b="1" dirty="0" smtClean="0">
                <a:solidFill>
                  <a:srgbClr val="FF0000"/>
                </a:solidFill>
              </a:rPr>
              <a:t>: </a:t>
            </a:r>
            <a:r>
              <a:rPr lang="hu-HU" sz="1800" dirty="0" smtClean="0"/>
              <a:t>a </a:t>
            </a:r>
            <a:r>
              <a:rPr lang="hu-HU" sz="1800" dirty="0"/>
              <a:t>Rendelet 2. § (1) bekezdés 1. </a:t>
            </a:r>
            <a:r>
              <a:rPr lang="hu-HU" sz="1800" dirty="0" smtClean="0"/>
              <a:t>pontjában meghatározottak szerint EPR köteles. (további megmunkálásra szánt nyomdai papírok kivételével).</a:t>
            </a:r>
          </a:p>
          <a:p>
            <a:endParaRPr lang="hu-HU" sz="1700" b="1" dirty="0">
              <a:solidFill>
                <a:srgbClr val="FF0000"/>
              </a:solidFill>
            </a:endParaRPr>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069" y="6199149"/>
            <a:ext cx="2273341" cy="509521"/>
          </a:xfrm>
          <a:prstGeom prst="rect">
            <a:avLst/>
          </a:prstGeom>
        </p:spPr>
      </p:pic>
    </p:spTree>
    <p:extLst>
      <p:ext uri="{BB962C8B-B14F-4D97-AF65-F5344CB8AC3E}">
        <p14:creationId xmlns:p14="http://schemas.microsoft.com/office/powerpoint/2010/main" val="286776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942109"/>
            <a:ext cx="8229600" cy="1256146"/>
          </a:xfrm>
        </p:spPr>
        <p:txBody>
          <a:bodyPr>
            <a:noAutofit/>
          </a:bodyPr>
          <a:lstStyle/>
          <a:p>
            <a:pPr algn="ctr"/>
            <a:r>
              <a:rPr lang="hu-HU" altLang="hu-HU" sz="2800" b="1" dirty="0"/>
              <a:t>Kérdőjelek és válaszok állásfoglalások alapján a termékdíjban és EPR-</a:t>
            </a:r>
            <a:r>
              <a:rPr lang="hu-HU" altLang="hu-HU" sz="2800" b="1" dirty="0" err="1"/>
              <a:t>ben</a:t>
            </a:r>
            <a:r>
              <a:rPr lang="hu-HU" altLang="hu-HU" sz="2800" b="1" dirty="0"/>
              <a:t/>
            </a:r>
            <a:br>
              <a:rPr lang="hu-HU" altLang="hu-HU" sz="2800" b="1" dirty="0"/>
            </a:br>
            <a:r>
              <a:rPr lang="hu-HU" altLang="hu-HU" sz="2800" b="1" dirty="0"/>
              <a:t> (2024.12.31-ig)</a:t>
            </a:r>
            <a:endParaRPr lang="hu-HU" sz="2800" dirty="0"/>
          </a:p>
        </p:txBody>
      </p:sp>
      <p:sp>
        <p:nvSpPr>
          <p:cNvPr id="3" name="Tartalom helye 2"/>
          <p:cNvSpPr>
            <a:spLocks noGrp="1"/>
          </p:cNvSpPr>
          <p:nvPr>
            <p:ph idx="1"/>
          </p:nvPr>
        </p:nvSpPr>
        <p:spPr>
          <a:xfrm>
            <a:off x="457200" y="2373744"/>
            <a:ext cx="8229600" cy="4239491"/>
          </a:xfrm>
        </p:spPr>
        <p:txBody>
          <a:bodyPr>
            <a:normAutofit/>
          </a:bodyPr>
          <a:lstStyle/>
          <a:p>
            <a:pPr algn="just"/>
            <a:r>
              <a:rPr lang="hu-HU" sz="1600" b="1" dirty="0">
                <a:solidFill>
                  <a:srgbClr val="FF0000"/>
                </a:solidFill>
              </a:rPr>
              <a:t>Láncügyletek, háromszög ügyletek</a:t>
            </a:r>
            <a:r>
              <a:rPr lang="hu-HU" sz="1600" b="1" dirty="0" smtClean="0">
                <a:solidFill>
                  <a:srgbClr val="FF0000"/>
                </a:solidFill>
              </a:rPr>
              <a:t>:</a:t>
            </a:r>
            <a:r>
              <a:rPr lang="hu-HU" sz="1600" dirty="0" smtClean="0">
                <a:solidFill>
                  <a:srgbClr val="FF0000"/>
                </a:solidFill>
              </a:rPr>
              <a:t> </a:t>
            </a:r>
            <a:r>
              <a:rPr lang="hu-HU" sz="1600" dirty="0"/>
              <a:t>16. § (4) bekezdésének d) pontja alapján nem minősül forgalomba hozatalnak a körforgásos termék tulajdonjogának belföldön gazdasági céllal letelepedett, vagy belföldön nyilvántartásba vett gazdálkodó szervezet részére történő átruházása, ha a körforgásos termék külföldi rendeltetési helyre fuvarozásra vagy küldeményként történő feladásra és igazolt módon külföldre kiszállításra került</a:t>
            </a:r>
            <a:r>
              <a:rPr lang="hu-HU" sz="1600" dirty="0" smtClean="0"/>
              <a:t>.</a:t>
            </a:r>
          </a:p>
          <a:p>
            <a:pPr algn="just"/>
            <a:r>
              <a:rPr lang="hu-HU" sz="1600" b="1" dirty="0">
                <a:solidFill>
                  <a:srgbClr val="FF0000"/>
                </a:solidFill>
              </a:rPr>
              <a:t>Keletkezik-e EPR fizetési kötelezettség az értékesítés helyén, a csomagolást végző által felhasznált nem értékesítés helyén megtöltésre tervezett és szánt csomagolószer után? </a:t>
            </a:r>
            <a:r>
              <a:rPr lang="hu-HU" sz="1600" b="1" dirty="0"/>
              <a:t>(ÉHMT csomagolószer</a:t>
            </a:r>
            <a:r>
              <a:rPr lang="hu-HU" sz="1600" b="1" dirty="0" smtClean="0"/>
              <a:t>): </a:t>
            </a:r>
            <a:r>
              <a:rPr lang="hu-HU" sz="1600" dirty="0"/>
              <a:t>a Rendelet 11. § (1) bekezdése alapján nem a csomagolószert csomagolásra felhasználónak keletkezik EPR kötelezettsége, hanem az </a:t>
            </a:r>
            <a:r>
              <a:rPr lang="hu-HU" sz="1600" dirty="0" err="1"/>
              <a:t>éhmt</a:t>
            </a:r>
            <a:r>
              <a:rPr lang="hu-HU" sz="1600" dirty="0"/>
              <a:t> csomagolószer gyártójának. Ebben az esetben a gyártónak az értékesítésről szóló számlán fel kell tüntetni a záradékszöveget (Rendelet 21.§ (2) bekezdés szerinti). Ha azonban a csomagolószer gyártója nem </a:t>
            </a:r>
            <a:r>
              <a:rPr lang="hu-HU" sz="1600" dirty="0" err="1"/>
              <a:t>éhmt</a:t>
            </a:r>
            <a:r>
              <a:rPr lang="hu-HU" sz="1600" dirty="0"/>
              <a:t> csomagolószert értékesít, úgy annak csomagolásra felhasználóját és az előállított csomagolás első belföldi forgalomba hozóját terheli az EPR kötelezettség</a:t>
            </a:r>
            <a:r>
              <a:rPr lang="hu-HU" sz="1600" dirty="0" smtClean="0"/>
              <a:t>.</a:t>
            </a:r>
          </a:p>
          <a:p>
            <a:pPr marL="0" indent="0">
              <a:buNone/>
            </a:pPr>
            <a:endParaRPr lang="hu-HU" sz="1600" dirty="0"/>
          </a:p>
          <a:p>
            <a:endParaRPr lang="hu-HU" sz="1600" dirty="0" smtClean="0"/>
          </a:p>
          <a:p>
            <a:endParaRPr lang="hu-HU" sz="1600" dirty="0"/>
          </a:p>
          <a:p>
            <a:endParaRPr lang="hu-HU" sz="1600" b="1" dirty="0">
              <a:solidFill>
                <a:srgbClr val="FF0000"/>
              </a:solidFill>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251" y="6103714"/>
            <a:ext cx="2273341" cy="509521"/>
          </a:xfrm>
          <a:prstGeom prst="rect">
            <a:avLst/>
          </a:prstGeom>
        </p:spPr>
      </p:pic>
    </p:spTree>
    <p:extLst>
      <p:ext uri="{BB962C8B-B14F-4D97-AF65-F5344CB8AC3E}">
        <p14:creationId xmlns:p14="http://schemas.microsoft.com/office/powerpoint/2010/main" val="203083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7"/>
            <a:ext cx="8229600" cy="1447985"/>
          </a:xfrm>
        </p:spPr>
        <p:txBody>
          <a:bodyPr>
            <a:normAutofit/>
          </a:bodyPr>
          <a:lstStyle/>
          <a:p>
            <a:pPr algn="ctr"/>
            <a:r>
              <a:rPr lang="hu-HU" altLang="hu-HU" sz="2400" b="1" dirty="0"/>
              <a:t>Kérdőjelek és válaszok állásfoglalások alapján a termékdíjban és EPR-</a:t>
            </a:r>
            <a:r>
              <a:rPr lang="hu-HU" altLang="hu-HU" sz="2400" b="1" dirty="0" err="1"/>
              <a:t>ben</a:t>
            </a:r>
            <a:r>
              <a:rPr lang="hu-HU" altLang="hu-HU" sz="2400" b="1" dirty="0"/>
              <a:t/>
            </a:r>
            <a:br>
              <a:rPr lang="hu-HU" altLang="hu-HU" sz="2400" b="1" dirty="0"/>
            </a:br>
            <a:r>
              <a:rPr lang="hu-HU" altLang="hu-HU" sz="2400" b="1" dirty="0"/>
              <a:t> (2024.12.31-ig)</a:t>
            </a:r>
            <a:endParaRPr lang="hu-HU" sz="2400" dirty="0"/>
          </a:p>
        </p:txBody>
      </p:sp>
      <p:sp>
        <p:nvSpPr>
          <p:cNvPr id="3" name="Tartalom helye 2"/>
          <p:cNvSpPr>
            <a:spLocks noGrp="1"/>
          </p:cNvSpPr>
          <p:nvPr>
            <p:ph idx="1"/>
          </p:nvPr>
        </p:nvSpPr>
        <p:spPr>
          <a:xfrm>
            <a:off x="457200" y="2900218"/>
            <a:ext cx="8229600" cy="3424381"/>
          </a:xfrm>
        </p:spPr>
        <p:txBody>
          <a:bodyPr/>
          <a:lstStyle/>
          <a:p>
            <a:r>
              <a:rPr lang="hu-HU" sz="1700" b="1" dirty="0">
                <a:solidFill>
                  <a:srgbClr val="FF0000"/>
                </a:solidFill>
              </a:rPr>
              <a:t>Keletkezik-e EPR fizetési kötelezettség a külföldről érkező, szolgáltatásnyújtás során hulladékká váló elemek után</a:t>
            </a:r>
            <a:r>
              <a:rPr lang="hu-HU" sz="1700" b="1" dirty="0" smtClean="0">
                <a:solidFill>
                  <a:srgbClr val="FF0000"/>
                </a:solidFill>
              </a:rPr>
              <a:t>? </a:t>
            </a:r>
            <a:r>
              <a:rPr lang="hu-HU" sz="1700" dirty="0"/>
              <a:t>Ezek</a:t>
            </a:r>
            <a:r>
              <a:rPr lang="hu-HU" sz="1700" b="1" dirty="0" smtClean="0">
                <a:solidFill>
                  <a:srgbClr val="FF0000"/>
                </a:solidFill>
              </a:rPr>
              <a:t> </a:t>
            </a:r>
            <a:r>
              <a:rPr lang="hu-HU" sz="1700" dirty="0"/>
              <a:t>tekintetében nem valósul meg Rendelet szerinti forgalomba hozatal, sem saját célú felhasználás. </a:t>
            </a:r>
            <a:endParaRPr lang="hu-HU" sz="1700" dirty="0" smtClean="0"/>
          </a:p>
          <a:p>
            <a:r>
              <a:rPr lang="hu-HU" sz="1700" b="1" dirty="0">
                <a:solidFill>
                  <a:srgbClr val="FF0000"/>
                </a:solidFill>
              </a:rPr>
              <a:t>Keletkezik-e EPR fizetési kötelezettség a vérvételek küldéséhez használt speciális tasakok tekintetében? </a:t>
            </a:r>
            <a:r>
              <a:rPr lang="hu-HU" sz="1700" dirty="0" smtClean="0"/>
              <a:t>Az </a:t>
            </a:r>
            <a:r>
              <a:rPr lang="hu-HU" sz="1700" dirty="0"/>
              <a:t>emberi test és az abból származó szövetek, testnedvek, vér, stb. védelme és kezelése során alkalmazott bármilyen tulajdonságú anyagból készült termékek nem minősülnek csomagolásnak.</a:t>
            </a:r>
            <a:endParaRPr lang="hu-HU" sz="1700" b="1" dirty="0">
              <a:solidFill>
                <a:srgbClr val="FF0000"/>
              </a:solidFill>
            </a:endParaRPr>
          </a:p>
          <a:p>
            <a:endParaRPr lang="hu-HU" sz="1600" dirty="0"/>
          </a:p>
          <a:p>
            <a:endParaRPr lang="hu-HU" sz="1600" b="1" dirty="0">
              <a:solidFill>
                <a:srgbClr val="FF0000"/>
              </a:solidFill>
            </a:endParaRPr>
          </a:p>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122598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905810"/>
          </a:xfrm>
        </p:spPr>
        <p:txBody>
          <a:bodyPr/>
          <a:lstStyle/>
          <a:p>
            <a:pPr algn="ctr"/>
            <a:r>
              <a:rPr lang="hu-HU" b="1" dirty="0" smtClean="0"/>
              <a:t>Bírságrendelet</a:t>
            </a:r>
            <a:endParaRPr lang="hu-HU" b="1" dirty="0"/>
          </a:p>
        </p:txBody>
      </p:sp>
      <p:sp>
        <p:nvSpPr>
          <p:cNvPr id="3" name="Tartalom helye 2"/>
          <p:cNvSpPr>
            <a:spLocks noGrp="1"/>
          </p:cNvSpPr>
          <p:nvPr>
            <p:ph idx="1"/>
          </p:nvPr>
        </p:nvSpPr>
        <p:spPr>
          <a:xfrm>
            <a:off x="457199" y="1717964"/>
            <a:ext cx="8354291" cy="4867563"/>
          </a:xfrm>
        </p:spPr>
        <p:txBody>
          <a:bodyPr>
            <a:normAutofit fontScale="62500" lnSpcReduction="20000"/>
          </a:bodyPr>
          <a:lstStyle/>
          <a:p>
            <a:r>
              <a:rPr lang="hu-HU" sz="2300" b="1" dirty="0" smtClean="0">
                <a:solidFill>
                  <a:srgbClr val="FF0000"/>
                </a:solidFill>
              </a:rPr>
              <a:t>Hulladékgazdálkodási alapbírság: </a:t>
            </a:r>
            <a:r>
              <a:rPr lang="hu-HU" sz="2300" b="1" dirty="0" smtClean="0"/>
              <a:t>(</a:t>
            </a:r>
            <a:r>
              <a:rPr lang="hu-HU" sz="2300" dirty="0" smtClean="0"/>
              <a:t>A </a:t>
            </a:r>
            <a:r>
              <a:rPr lang="hu-HU" sz="2300" dirty="0"/>
              <a:t>hulladékokkal kapcsolatos tájékoztatási, adatszolgáltatási és nyilvántartási, illetve bejelentési kötelezettségek, továbbá az egyedi hulladékgazdálkodási terv készítése kötelezettségének </a:t>
            </a:r>
            <a:r>
              <a:rPr lang="hu-HU" sz="2300" dirty="0" smtClean="0"/>
              <a:t>elmulasztása esetén): </a:t>
            </a:r>
            <a:r>
              <a:rPr lang="hu-HU" sz="2300" b="1" dirty="0" smtClean="0"/>
              <a:t>200 000 Ft.</a:t>
            </a:r>
          </a:p>
          <a:p>
            <a:endParaRPr lang="hu-HU" sz="2300" b="1" dirty="0" smtClean="0"/>
          </a:p>
          <a:p>
            <a:r>
              <a:rPr lang="hu-HU" sz="2300" b="1" dirty="0">
                <a:solidFill>
                  <a:srgbClr val="FF0000"/>
                </a:solidFill>
              </a:rPr>
              <a:t>DRS regisztráció </a:t>
            </a:r>
            <a:r>
              <a:rPr lang="hu-HU" sz="2300" b="1" dirty="0" smtClean="0">
                <a:solidFill>
                  <a:srgbClr val="FF0000"/>
                </a:solidFill>
              </a:rPr>
              <a:t>elmaradása: </a:t>
            </a:r>
            <a:r>
              <a:rPr lang="hu-HU" sz="2300" dirty="0" smtClean="0"/>
              <a:t>A </a:t>
            </a:r>
            <a:r>
              <a:rPr lang="hu-HU" sz="2300" dirty="0"/>
              <a:t>hulladékgazdálkodási hatóság a bírság mértékét alapbírság és szorzószám megállapítása nélkül, </a:t>
            </a:r>
            <a:r>
              <a:rPr lang="hu-HU" sz="2300" b="1" dirty="0"/>
              <a:t>500 000 </a:t>
            </a:r>
            <a:r>
              <a:rPr lang="hu-HU" sz="2300" dirty="0"/>
              <a:t>forintban állapítja meg, ha a koncessziós társaság a visszaváltási díj megállapításának és alkalmazásának, valamint a visszaváltási díjas termék forgalmazásának részletes szabályairól szóló kormányrendelet szerinti kötelezően visszaváltási díjas termékre vonatkozó regisztrációs kötelezettségét nem határidőben teljesíti.</a:t>
            </a:r>
          </a:p>
          <a:p>
            <a:pPr marL="0" indent="0">
              <a:buNone/>
            </a:pPr>
            <a:endParaRPr lang="hu-HU" sz="2300" b="1" dirty="0">
              <a:solidFill>
                <a:srgbClr val="FF0000"/>
              </a:solidFill>
            </a:endParaRPr>
          </a:p>
          <a:p>
            <a:r>
              <a:rPr lang="hu-HU" sz="2300" b="1" dirty="0" smtClean="0">
                <a:solidFill>
                  <a:srgbClr val="FF0000"/>
                </a:solidFill>
              </a:rPr>
              <a:t>EPR adatszolgáltatás hiánya</a:t>
            </a:r>
            <a:r>
              <a:rPr lang="hu-HU" sz="2300" dirty="0" smtClean="0"/>
              <a:t>: </a:t>
            </a:r>
            <a:r>
              <a:rPr lang="hu-HU" sz="2300" dirty="0"/>
              <a:t>a hulladékgazdálkodási hatóság a bírság mértékét alapbírság és szorzószám megállapítása nélkül, a valós mennyiségi adat és az adott </a:t>
            </a:r>
            <a:r>
              <a:rPr lang="hu-HU" sz="2300" b="1" dirty="0"/>
              <a:t>termékáramra megállapított egységnyi díjtétel felének szorzataként állapítja meg</a:t>
            </a:r>
            <a:r>
              <a:rPr lang="hu-HU" sz="2300" dirty="0" smtClean="0"/>
              <a:t>.</a:t>
            </a:r>
          </a:p>
          <a:p>
            <a:endParaRPr lang="hu-HU" sz="2300" dirty="0" smtClean="0"/>
          </a:p>
          <a:p>
            <a:r>
              <a:rPr lang="hu-HU" sz="2300" b="1" dirty="0" smtClean="0">
                <a:solidFill>
                  <a:srgbClr val="FF0000"/>
                </a:solidFill>
              </a:rPr>
              <a:t>Valótlan EPR adatszolgáltatás: </a:t>
            </a:r>
            <a:r>
              <a:rPr lang="hu-HU" sz="2300" dirty="0" smtClean="0"/>
              <a:t>alapbírság </a:t>
            </a:r>
            <a:r>
              <a:rPr lang="hu-HU" sz="2300" dirty="0"/>
              <a:t>és szorzószám megállapítása nélkül, a valós mennyiségi adat és a szolgáltatott mennyiségi adat különbségének, valamint az adott termékáramra megállapított egységnyi díjtétel felének szorzataként állapítja meg</a:t>
            </a:r>
            <a:r>
              <a:rPr lang="hu-HU" sz="2300" dirty="0" smtClean="0"/>
              <a:t>.</a:t>
            </a:r>
          </a:p>
          <a:p>
            <a:endParaRPr lang="hu-HU" sz="2300" dirty="0" smtClean="0"/>
          </a:p>
          <a:p>
            <a:r>
              <a:rPr lang="hu-HU" sz="2300" b="1" dirty="0">
                <a:solidFill>
                  <a:srgbClr val="FF0000"/>
                </a:solidFill>
              </a:rPr>
              <a:t>Jogsértés esetén </a:t>
            </a:r>
            <a:r>
              <a:rPr lang="hu-HU" sz="2300" dirty="0"/>
              <a:t>a hulladékgazdálkodási hatóság a bírságot a termékáramon belül meghatározott legmagasabb díjtétel alapulvételével állapítja meg, ha a gyártó nyilvántartásaiból a körforgásos termék anyagárama tételesen nem állapítható meg</a:t>
            </a:r>
            <a:endParaRPr lang="hu-HU" sz="2300" dirty="0" smtClean="0"/>
          </a:p>
          <a:p>
            <a:endParaRPr lang="hu-HU" dirty="0" smtClean="0"/>
          </a:p>
          <a:p>
            <a:endParaRPr lang="hu-HU" dirty="0"/>
          </a:p>
        </p:txBody>
      </p:sp>
      <p:pic>
        <p:nvPicPr>
          <p:cNvPr id="4" name="Tartalom hely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7377" y="6111081"/>
            <a:ext cx="2775145" cy="539101"/>
          </a:xfrm>
          <a:prstGeom prst="rect">
            <a:avLst/>
          </a:prstGeom>
        </p:spPr>
      </p:pic>
    </p:spTree>
    <p:extLst>
      <p:ext uri="{BB962C8B-B14F-4D97-AF65-F5344CB8AC3E}">
        <p14:creationId xmlns:p14="http://schemas.microsoft.com/office/powerpoint/2010/main" val="298264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704088"/>
            <a:ext cx="8229600" cy="847621"/>
          </a:xfrm>
        </p:spPr>
        <p:txBody>
          <a:bodyPr/>
          <a:lstStyle/>
          <a:p>
            <a:pPr algn="ctr"/>
            <a:r>
              <a:rPr lang="hu-HU" b="1" dirty="0" smtClean="0"/>
              <a:t>„Mit kíván a magyar nemzet”</a:t>
            </a:r>
            <a:endParaRPr lang="hu-HU" b="1" dirty="0"/>
          </a:p>
        </p:txBody>
      </p:sp>
      <p:sp>
        <p:nvSpPr>
          <p:cNvPr id="3" name="Tartalom helye 2"/>
          <p:cNvSpPr>
            <a:spLocks noGrp="1"/>
          </p:cNvSpPr>
          <p:nvPr>
            <p:ph idx="1"/>
          </p:nvPr>
        </p:nvSpPr>
        <p:spPr>
          <a:xfrm>
            <a:off x="457200" y="1935480"/>
            <a:ext cx="8229600" cy="4576156"/>
          </a:xfrm>
        </p:spPr>
        <p:txBody>
          <a:bodyPr>
            <a:normAutofit fontScale="92500" lnSpcReduction="10000"/>
          </a:bodyPr>
          <a:lstStyle/>
          <a:p>
            <a:r>
              <a:rPr lang="hu-HU" dirty="0"/>
              <a:t>A csekély mennyiségű </a:t>
            </a:r>
            <a:r>
              <a:rPr lang="hu-HU" dirty="0" smtClean="0"/>
              <a:t>kibocsátók</a:t>
            </a:r>
          </a:p>
          <a:p>
            <a:r>
              <a:rPr lang="hu-HU" dirty="0" smtClean="0"/>
              <a:t>Számlán </a:t>
            </a:r>
            <a:r>
              <a:rPr lang="hu-HU" dirty="0"/>
              <a:t>történő </a:t>
            </a:r>
            <a:r>
              <a:rPr lang="hu-HU" dirty="0" smtClean="0"/>
              <a:t>átvállalás</a:t>
            </a:r>
          </a:p>
          <a:p>
            <a:r>
              <a:rPr lang="hu-HU" dirty="0"/>
              <a:t>SUP-</a:t>
            </a:r>
            <a:r>
              <a:rPr lang="hu-HU" dirty="0" err="1"/>
              <a:t>os</a:t>
            </a:r>
            <a:r>
              <a:rPr lang="hu-HU" dirty="0"/>
              <a:t> termékek (csomagolások</a:t>
            </a:r>
            <a:r>
              <a:rPr lang="hu-HU" dirty="0" smtClean="0"/>
              <a:t>)</a:t>
            </a:r>
          </a:p>
          <a:p>
            <a:r>
              <a:rPr lang="hu-HU" dirty="0" err="1"/>
              <a:t>Újrahasználható</a:t>
            </a:r>
            <a:r>
              <a:rPr lang="hu-HU" dirty="0"/>
              <a:t> </a:t>
            </a:r>
            <a:r>
              <a:rPr lang="hu-HU" dirty="0" smtClean="0"/>
              <a:t>csomagolószerek</a:t>
            </a:r>
          </a:p>
          <a:p>
            <a:r>
              <a:rPr lang="hu-HU" dirty="0"/>
              <a:t>Bérgyártás, </a:t>
            </a:r>
            <a:r>
              <a:rPr lang="hu-HU" dirty="0" smtClean="0"/>
              <a:t>bércsomagolás</a:t>
            </a:r>
          </a:p>
          <a:p>
            <a:r>
              <a:rPr lang="hu-HU" dirty="0"/>
              <a:t>Elektromos és elektronikai </a:t>
            </a:r>
            <a:r>
              <a:rPr lang="hu-HU" dirty="0" smtClean="0"/>
              <a:t>termékek</a:t>
            </a:r>
          </a:p>
          <a:p>
            <a:r>
              <a:rPr lang="hu-HU" dirty="0"/>
              <a:t>Kétszeres </a:t>
            </a:r>
            <a:r>
              <a:rPr lang="hu-HU" dirty="0" smtClean="0"/>
              <a:t>adatszolgáltatás </a:t>
            </a:r>
            <a:r>
              <a:rPr lang="hu-HU" dirty="0" smtClean="0">
                <a:solidFill>
                  <a:srgbClr val="FF0000"/>
                </a:solidFill>
              </a:rPr>
              <a:t>(megvalósult)</a:t>
            </a:r>
          </a:p>
          <a:p>
            <a:r>
              <a:rPr lang="hu-HU" dirty="0"/>
              <a:t>EPR bevallási </a:t>
            </a:r>
            <a:r>
              <a:rPr lang="hu-HU" dirty="0" smtClean="0"/>
              <a:t>határidő</a:t>
            </a:r>
          </a:p>
          <a:p>
            <a:r>
              <a:rPr lang="hu-HU" dirty="0"/>
              <a:t>Az EPR adatszolgáltatások </a:t>
            </a:r>
            <a:r>
              <a:rPr lang="hu-HU" dirty="0" smtClean="0"/>
              <a:t>módosítása</a:t>
            </a:r>
          </a:p>
          <a:p>
            <a:r>
              <a:rPr lang="hu-HU" dirty="0"/>
              <a:t>OKIR rendszer több felhasználó, egyidejű </a:t>
            </a:r>
            <a:r>
              <a:rPr lang="hu-HU" dirty="0" smtClean="0"/>
              <a:t>kezelése</a:t>
            </a:r>
          </a:p>
          <a:p>
            <a:r>
              <a:rPr lang="hu-HU" dirty="0"/>
              <a:t>EPR </a:t>
            </a:r>
            <a:r>
              <a:rPr lang="hu-HU" dirty="0" smtClean="0"/>
              <a:t>nyilatkozat</a:t>
            </a:r>
          </a:p>
          <a:p>
            <a:r>
              <a:rPr lang="hu-HU" dirty="0"/>
              <a:t>Meghatalmazott </a:t>
            </a:r>
            <a:r>
              <a:rPr lang="hu-HU" dirty="0" smtClean="0"/>
              <a:t>képviselő</a:t>
            </a:r>
          </a:p>
          <a:p>
            <a:r>
              <a:rPr lang="hu-HU" dirty="0"/>
              <a:t>Termékdíj kivétel </a:t>
            </a:r>
            <a:r>
              <a:rPr lang="hu-HU" dirty="0" smtClean="0"/>
              <a:t>kategóriák </a:t>
            </a:r>
            <a:r>
              <a:rPr lang="hu-HU" dirty="0">
                <a:solidFill>
                  <a:srgbClr val="FF0000"/>
                </a:solidFill>
              </a:rPr>
              <a:t>(megvalósult</a:t>
            </a:r>
            <a:r>
              <a:rPr lang="hu-HU" dirty="0" smtClean="0">
                <a:solidFill>
                  <a:srgbClr val="FF0000"/>
                </a:solidFill>
              </a:rPr>
              <a:t>)</a:t>
            </a:r>
            <a:endParaRPr lang="hu-HU" dirty="0" smtClean="0"/>
          </a:p>
          <a:p>
            <a:r>
              <a:rPr lang="hu-HU" dirty="0"/>
              <a:t>Szükségesnek tartjuk az EPR díj visszaigénylésének lehetőségét megteremteni</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188" y="1754444"/>
            <a:ext cx="2352594" cy="1306997"/>
          </a:xfrm>
          <a:prstGeom prst="rect">
            <a:avLst/>
          </a:prstGeom>
        </p:spPr>
      </p:pic>
    </p:spTree>
    <p:extLst>
      <p:ext uri="{BB962C8B-B14F-4D97-AF65-F5344CB8AC3E}">
        <p14:creationId xmlns:p14="http://schemas.microsoft.com/office/powerpoint/2010/main" val="37672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a:spLocks noGrp="1"/>
          </p:cNvSpPr>
          <p:nvPr>
            <p:ph type="title"/>
          </p:nvPr>
        </p:nvSpPr>
        <p:spPr>
          <a:xfrm>
            <a:off x="526868" y="2332588"/>
            <a:ext cx="8207829" cy="1586270"/>
          </a:xfrm>
        </p:spPr>
        <p:txBody>
          <a:bodyPr>
            <a:noAutofit/>
          </a:bodyPr>
          <a:lstStyle/>
          <a:p>
            <a:pPr algn="ctr"/>
            <a:r>
              <a:rPr lang="hu-HU" altLang="hu-HU" sz="4000" b="1" dirty="0" smtClean="0">
                <a:latin typeface="+mn-lt"/>
              </a:rPr>
              <a:t>Köszönöm a figyelmet!</a:t>
            </a:r>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614" y="6183151"/>
            <a:ext cx="2273341" cy="509521"/>
          </a:xfrm>
          <a:prstGeom prst="rect">
            <a:avLst/>
          </a:prstGeom>
        </p:spPr>
      </p:pic>
    </p:spTree>
    <p:extLst>
      <p:ext uri="{BB962C8B-B14F-4D97-AF65-F5344CB8AC3E}">
        <p14:creationId xmlns:p14="http://schemas.microsoft.com/office/powerpoint/2010/main" val="396035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Ötletgyűjtéssel kapcsolatos bemutató">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_15870479_TF03460637" id="{ECCF73D7-5EA8-4C97-A6C2-E827F3E39FBC}" vid="{06A43B0E-8753-46CE-BA90-CD3B89A50711}"/>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Üzleti ötletgyűjtési bemutató</Template>
  <TotalTime>1576</TotalTime>
  <Words>5545</Words>
  <Application>Microsoft Office PowerPoint</Application>
  <PresentationFormat>Diavetítés a képernyőre (4:3 oldalarány)</PresentationFormat>
  <Paragraphs>590</Paragraphs>
  <Slides>100</Slides>
  <Notes>1</Notes>
  <HiddenSlides>0</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100</vt:i4>
      </vt:variant>
    </vt:vector>
  </HeadingPairs>
  <TitlesOfParts>
    <vt:vector size="109" baseType="lpstr">
      <vt:lpstr>Arial</vt:lpstr>
      <vt:lpstr>Calibri</vt:lpstr>
      <vt:lpstr>Century Gothic</vt:lpstr>
      <vt:lpstr>Microsoft Uighur</vt:lpstr>
      <vt:lpstr>Palatino Linotype</vt:lpstr>
      <vt:lpstr>Palatino Linotype (Szövegtörzs)</vt:lpstr>
      <vt:lpstr>Times New Roman</vt:lpstr>
      <vt:lpstr>Wingdings 2</vt:lpstr>
      <vt:lpstr>Ötletgyűjtéssel kapcsolatos bemutató</vt:lpstr>
      <vt:lpstr>Jelentős termékdíj és EPR változások  </vt:lpstr>
      <vt:lpstr>Mit gondolnak a „hulladékosokról”?</vt:lpstr>
      <vt:lpstr>Tanácsadói kihívások az EPR bevezetésével</vt:lpstr>
      <vt:lpstr>Miért van szükség EPR rendszerre?</vt:lpstr>
      <vt:lpstr>Miért van szükség EPR rendszerre?</vt:lpstr>
      <vt:lpstr>Európai  Unió irányelvei</vt:lpstr>
      <vt:lpstr>PowerPoint-bemutató</vt:lpstr>
      <vt:lpstr>PowerPoint-bemutató</vt:lpstr>
      <vt:lpstr>PowerPoint-bemutató</vt:lpstr>
      <vt:lpstr>Nyilvántartási és adatszolgáltatási kötelezettség </vt:lpstr>
      <vt:lpstr>Feltüntetési kötelezettség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KF kódok</vt:lpstr>
      <vt:lpstr>MOHU regisztráció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PVKH regisztráció KGYF-NY - Kiterjesztett gyártói felelősségi körbe tartozók nyilvántartása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 PVKH Nyilatkozat KGYF-ÁTV - Kiterjesztett gyártói felelősségi körbe tartozók átvállalói szerződései és nyilatkozatai </vt:lpstr>
      <vt:lpstr>Nyilatkozat az EPR jogszabály előírása szerint</vt:lpstr>
      <vt:lpstr>Nyilatkozat az EPR jogszabály előírása szerint</vt:lpstr>
      <vt:lpstr>OKIR EPR nyilatkozat</vt:lpstr>
      <vt:lpstr>OKIR EPR nyilatkozat</vt:lpstr>
      <vt:lpstr>OKIR EPR nyilatkozat – nyilatkozó adatai</vt:lpstr>
      <vt:lpstr>OKIR EPR nyilatkozat – nyilatkozó adatai kitöltve</vt:lpstr>
      <vt:lpstr>OKIR EPR nyilatkozat – nyilatkozó adatai kitöltve</vt:lpstr>
      <vt:lpstr>PVKH bevallás KGYF-NÉ - Kiterjesztett gyártói felelősségi körbe tartozók negyedéves adatszolgáltatása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Csomagolások</vt:lpstr>
      <vt:lpstr>PowerPoint-bemutató</vt:lpstr>
      <vt:lpstr>PowerPoint-bemutató</vt:lpstr>
      <vt:lpstr>PowerPoint-bemutató</vt:lpstr>
      <vt:lpstr>PowerPoint-bemutató</vt:lpstr>
      <vt:lpstr>PowerPoint-bemutató</vt:lpstr>
      <vt:lpstr>PowerPoint-bemutató</vt:lpstr>
      <vt:lpstr>Visszavétel (újrahasználat) Újrahasználatra visszavett termékek</vt:lpstr>
      <vt:lpstr>PowerPoint-bemutató</vt:lpstr>
      <vt:lpstr>PowerPoint-bemutató</vt:lpstr>
      <vt:lpstr>UHCS – újrahasználatra visszavett termékek</vt:lpstr>
      <vt:lpstr>PVKH bevallás ÖVV-NY – Önkéntes visszaváltási díjas terméket forgalmazók nyilvántartása</vt:lpstr>
      <vt:lpstr>PowerPoint-bemutató</vt:lpstr>
      <vt:lpstr>PowerPoint-bemutató</vt:lpstr>
      <vt:lpstr>PowerPoint-bemutató</vt:lpstr>
      <vt:lpstr>DRS- azaz a kötelező visszaváltási rendszer</vt:lpstr>
      <vt:lpstr>DRS- azaz a kötelező visszaváltási rendszer</vt:lpstr>
      <vt:lpstr>DRS- azaz a kötelező visszaváltási rendszer</vt:lpstr>
      <vt:lpstr>DRS: A csatlakozási díj egy egységre vetített mértéke</vt:lpstr>
      <vt:lpstr>Borászati termék EPR kötelezettsége</vt:lpstr>
      <vt:lpstr>Borászati termék EPR kötelezettsége</vt:lpstr>
      <vt:lpstr>Borászati termék EPR kötelezettsége</vt:lpstr>
      <vt:lpstr>Borászati termék EPR kötelezettsége</vt:lpstr>
      <vt:lpstr>DRS- Borászati átalány</vt:lpstr>
      <vt:lpstr>Jogszabályváltozás 2025.01.01.</vt:lpstr>
      <vt:lpstr>Kérdőjelek és válaszok állásfoglalások alapján a termékdíjban és EPR-ben</vt:lpstr>
      <vt:lpstr>Kérdőjelek és válaszok állásfoglalások alapján a termékdíjban és EPR-ben</vt:lpstr>
      <vt:lpstr>Kérdőjelek és válaszok állásfoglalások alapján a termékdíjban és EPR-ben</vt:lpstr>
      <vt:lpstr>Kérdőjelek és válaszok állásfoglalások alapján a termékdíjban és EPR-ben  (2024.12.31-ig)</vt:lpstr>
      <vt:lpstr>Kérdőjelek és válaszok állásfoglalások alapján a termékdíjban és EPR-ben  (2024.12.31-ig)</vt:lpstr>
      <vt:lpstr>Kérdőjelek és válaszok állásfoglalások alapján a termékdíjban és EPR-ben  (2024.12.31-ig)</vt:lpstr>
      <vt:lpstr>Kérdőjelek és válaszok állásfoglalások alapján a termékdíjban és EPR-ben  (2024.12.31-ig)</vt:lpstr>
      <vt:lpstr>Bírságrendelet</vt:lpstr>
      <vt:lpstr>„Mit kíván a magyar nemzet”</vt:lpstr>
      <vt:lpstr>Köszönöm a figyelmet!</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környezetvédelmi termékdíj törvény 2023. évi változásai</dc:title>
  <dc:creator>User1?</dc:creator>
  <cp:lastModifiedBy>Laczkó-Rozs Enikő</cp:lastModifiedBy>
  <cp:revision>155</cp:revision>
  <cp:lastPrinted>2024-03-18T09:48:00Z</cp:lastPrinted>
  <dcterms:created xsi:type="dcterms:W3CDTF">2023-02-22T12:24:27Z</dcterms:created>
  <dcterms:modified xsi:type="dcterms:W3CDTF">2025-03-11T13:52:23Z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